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86"/>
  </p:notesMasterIdLst>
  <p:handoutMasterIdLst>
    <p:handoutMasterId r:id="rId87"/>
  </p:handoutMasterIdLst>
  <p:sldIdLst>
    <p:sldId id="271" r:id="rId2"/>
    <p:sldId id="283" r:id="rId3"/>
    <p:sldId id="497" r:id="rId4"/>
    <p:sldId id="498" r:id="rId5"/>
    <p:sldId id="287" r:id="rId6"/>
    <p:sldId id="257" r:id="rId7"/>
    <p:sldId id="289" r:id="rId8"/>
    <p:sldId id="499" r:id="rId9"/>
    <p:sldId id="552" r:id="rId10"/>
    <p:sldId id="553" r:id="rId11"/>
    <p:sldId id="554" r:id="rId12"/>
    <p:sldId id="555" r:id="rId13"/>
    <p:sldId id="538" r:id="rId14"/>
    <p:sldId id="500" r:id="rId15"/>
    <p:sldId id="541" r:id="rId16"/>
    <p:sldId id="542" r:id="rId17"/>
    <p:sldId id="544" r:id="rId18"/>
    <p:sldId id="545" r:id="rId19"/>
    <p:sldId id="546" r:id="rId20"/>
    <p:sldId id="531" r:id="rId21"/>
    <p:sldId id="532" r:id="rId22"/>
    <p:sldId id="290" r:id="rId23"/>
    <p:sldId id="295" r:id="rId24"/>
    <p:sldId id="296" r:id="rId25"/>
    <p:sldId id="306" r:id="rId26"/>
    <p:sldId id="307" r:id="rId27"/>
    <p:sldId id="308" r:id="rId28"/>
    <p:sldId id="309" r:id="rId29"/>
    <p:sldId id="310" r:id="rId30"/>
    <p:sldId id="311" r:id="rId31"/>
    <p:sldId id="522" r:id="rId32"/>
    <p:sldId id="523" r:id="rId33"/>
    <p:sldId id="547" r:id="rId34"/>
    <p:sldId id="548" r:id="rId35"/>
    <p:sldId id="549" r:id="rId36"/>
    <p:sldId id="527" r:id="rId37"/>
    <p:sldId id="318" r:id="rId38"/>
    <p:sldId id="320" r:id="rId39"/>
    <p:sldId id="321" r:id="rId40"/>
    <p:sldId id="323" r:id="rId41"/>
    <p:sldId id="325" r:id="rId42"/>
    <p:sldId id="326" r:id="rId43"/>
    <p:sldId id="328" r:id="rId44"/>
    <p:sldId id="330" r:id="rId45"/>
    <p:sldId id="331" r:id="rId46"/>
    <p:sldId id="332" r:id="rId47"/>
    <p:sldId id="343" r:id="rId48"/>
    <p:sldId id="344" r:id="rId49"/>
    <p:sldId id="345" r:id="rId50"/>
    <p:sldId id="346" r:id="rId51"/>
    <p:sldId id="347" r:id="rId52"/>
    <p:sldId id="348" r:id="rId53"/>
    <p:sldId id="349" r:id="rId54"/>
    <p:sldId id="350" r:id="rId55"/>
    <p:sldId id="556" r:id="rId56"/>
    <p:sldId id="557" r:id="rId57"/>
    <p:sldId id="558" r:id="rId58"/>
    <p:sldId id="559" r:id="rId59"/>
    <p:sldId id="560" r:id="rId60"/>
    <p:sldId id="368" r:id="rId61"/>
    <p:sldId id="369" r:id="rId62"/>
    <p:sldId id="370" r:id="rId63"/>
    <p:sldId id="371" r:id="rId64"/>
    <p:sldId id="372" r:id="rId65"/>
    <p:sldId id="373" r:id="rId66"/>
    <p:sldId id="374" r:id="rId67"/>
    <p:sldId id="375" r:id="rId68"/>
    <p:sldId id="376" r:id="rId69"/>
    <p:sldId id="381" r:id="rId70"/>
    <p:sldId id="561" r:id="rId71"/>
    <p:sldId id="377" r:id="rId72"/>
    <p:sldId id="379" r:id="rId73"/>
    <p:sldId id="380" r:id="rId74"/>
    <p:sldId id="562" r:id="rId75"/>
    <p:sldId id="563" r:id="rId76"/>
    <p:sldId id="564" r:id="rId77"/>
    <p:sldId id="565" r:id="rId78"/>
    <p:sldId id="886" r:id="rId79"/>
    <p:sldId id="893" r:id="rId80"/>
    <p:sldId id="894" r:id="rId81"/>
    <p:sldId id="895" r:id="rId82"/>
    <p:sldId id="897" r:id="rId83"/>
    <p:sldId id="896" r:id="rId84"/>
    <p:sldId id="903" r:id="rId85"/>
  </p:sldIdLst>
  <p:sldSz cx="9144000" cy="6858000" type="screen4x3"/>
  <p:notesSz cx="6858000" cy="9144000"/>
  <p:custDataLst>
    <p:tags r:id="rId88"/>
  </p:custDataLst>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7" userDrawn="1">
          <p15:clr>
            <a:srgbClr val="A4A3A4"/>
          </p15:clr>
        </p15:guide>
        <p15:guide id="2" pos="5443"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41" autoAdjust="0"/>
    <p:restoredTop sz="86352" autoAdjust="0"/>
  </p:normalViewPr>
  <p:slideViewPr>
    <p:cSldViewPr snapToGrid="0">
      <p:cViewPr>
        <p:scale>
          <a:sx n="100" d="100"/>
          <a:sy n="100" d="100"/>
        </p:scale>
        <p:origin x="1824" y="-120"/>
      </p:cViewPr>
      <p:guideLst>
        <p:guide pos="317"/>
        <p:guide pos="5443"/>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2" d="100"/>
          <a:sy n="72" d="100"/>
        </p:scale>
        <p:origin x="2568"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2025年2月21日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2025年2月21日</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baidu.com/s?wd=%E5%AE%A5&amp;rsv_idx=2&amp;tn=baiduhome_pg&amp;usm=1&amp;ie=utf-8&amp;rsv_cq=%E5%AE%A5%E7%9A%84%E6%8B%BC%E9%9F%B3%E6%98%AF&amp;rsv_dl=0_left_exactqa_detail_28236&amp;rsv_pq=fdabc24900005d17&amp;oq=%E5%AE%A5%E7%9A%84%E6%8B%BC%E9%9F%B3%E6%98%AF&amp;rsv_t=ddccVYtFRnlHdL504FYcOBv+i2grD0ymQzKEg2XyzlV1IHgGd8zFfJV7nH8HTLVmd9ZI"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baidu.com/link?url=lvEyagJ97luc0Y6jCCmSFSbgLI8Y_9gW64hAWadZUzUZmPLG9fSvWOQaZBIRnZTj1nNuZeWvTHSi3DZKV_ajOW0aJQwWOYN6w2Vd4-4UhTn1N0je2KFBgu2utr4z7hTWINE02ry9iFLyP2tU6BHg1VsYFW-Q5gJVxHprmGCcgPUFMHuXde6grVhIEOXRrE-ZSOYBXGmoy5Lz-tli_KY3Q_"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baike.baidu.com/item/KB/331" TargetMode="External"/><Relationship Id="rId13" Type="http://schemas.openxmlformats.org/officeDocument/2006/relationships/hyperlink" Target="https://baike.baidu.com/item/%E8%80%81%E6%9D%BF%E7%94%B5%E5%99%A8/898550" TargetMode="External"/><Relationship Id="rId18" Type="http://schemas.openxmlformats.org/officeDocument/2006/relationships/hyperlink" Target="https://baike.baidu.com/item/HarmonyOS%20Sans/57208631" TargetMode="External"/><Relationship Id="rId3" Type="http://schemas.openxmlformats.org/officeDocument/2006/relationships/hyperlink" Target="https://baike.baidu.com/item/%E4%BB%BB%E6%AD%A3%E9%9D%9E/448501" TargetMode="External"/><Relationship Id="rId21" Type="http://schemas.openxmlformats.org/officeDocument/2006/relationships/hyperlink" Target="https://baike.baidu.com/pic/%E5%8D%8E%E4%B8%BA%E9%B8%BF%E8%92%99%E7%B3%BB%E7%BB%9F/23500650/3963271874/9213b07eca8065380cd720e6098db644ad34588224bf?fr=lemma&amp;ct=cover" TargetMode="External"/><Relationship Id="rId7" Type="http://schemas.openxmlformats.org/officeDocument/2006/relationships/hyperlink" Target="https://baike.baidu.com/item/%E4%B8%AD%E5%9B%BD%E4%BF%A1%E6%81%AF%E5%8C%96%E7%99%BE%E4%BA%BA%E4%BC%9A/5362905" TargetMode="External"/><Relationship Id="rId12" Type="http://schemas.openxmlformats.org/officeDocument/2006/relationships/hyperlink" Target="https://baike.baidu.com/item/%E4%B9%9D%E9%98%B3/9007602" TargetMode="External"/><Relationship Id="rId17" Type="http://schemas.openxmlformats.org/officeDocument/2006/relationships/hyperlink" Target="https://baike.baidu.com/item/%E4%BA%A7%E5%93%81/105875" TargetMode="External"/><Relationship Id="rId2" Type="http://schemas.openxmlformats.org/officeDocument/2006/relationships/slide" Target="../slides/slide83.xml"/><Relationship Id="rId16" Type="http://schemas.openxmlformats.org/officeDocument/2006/relationships/hyperlink" Target="https://baike.baidu.com/item/%E9%AD%85%E6%97%8F/46882" TargetMode="External"/><Relationship Id="rId20" Type="http://schemas.openxmlformats.org/officeDocument/2006/relationships/hyperlink" Target="https://baike.baidu.com/item/%20Oniro/59062283" TargetMode="External"/><Relationship Id="rId1" Type="http://schemas.openxmlformats.org/officeDocument/2006/relationships/notesMaster" Target="../notesMasters/notesMaster1.xml"/><Relationship Id="rId6" Type="http://schemas.openxmlformats.org/officeDocument/2006/relationships/hyperlink" Target="https://baike.baidu.com/item/%E4%BD%99%E6%89%BF%E4%B8%9C/3767904" TargetMode="External"/><Relationship Id="rId11" Type="http://schemas.openxmlformats.org/officeDocument/2006/relationships/hyperlink" Target="https://baike.baidu.com/item/%E7%BE%8E%E7%9A%84/1500709" TargetMode="External"/><Relationship Id="rId5" Type="http://schemas.openxmlformats.org/officeDocument/2006/relationships/hyperlink" Target="https://baike.baidu.com/item/%E5%95%86%E6%A0%87%E5%B1%80/9036251" TargetMode="External"/><Relationship Id="rId15" Type="http://schemas.openxmlformats.org/officeDocument/2006/relationships/hyperlink" Target="https://baike.baidu.com/item/Harmony%20OS%20Connect/57024111" TargetMode="External"/><Relationship Id="rId10" Type="http://schemas.openxmlformats.org/officeDocument/2006/relationships/hyperlink" Target="https://baike.baidu.com/item/%E5%8D%8E%E4%B8%BA%E6%B6%88%E8%B4%B9%E8%80%85%E4%B8%9A%E5%8A%A1/19823441" TargetMode="External"/><Relationship Id="rId19" Type="http://schemas.openxmlformats.org/officeDocument/2006/relationships/hyperlink" Target="https://baike.baidu.com/item/%E6%88%91%E7%88%B1%E6%88%91%E5%AE%B6/6410195" TargetMode="External"/><Relationship Id="rId4" Type="http://schemas.openxmlformats.org/officeDocument/2006/relationships/hyperlink" Target="https://baike.baidu.com/item/%E5%9B%BD%E5%AE%B6%E7%9F%A5%E8%AF%86%E4%BA%A7%E6%9D%83%E5%B1%80/2111448" TargetMode="External"/><Relationship Id="rId9" Type="http://schemas.openxmlformats.org/officeDocument/2006/relationships/hyperlink" Target="https://baike.baidu.com/item/MB/5022" TargetMode="External"/><Relationship Id="rId14" Type="http://schemas.openxmlformats.org/officeDocument/2006/relationships/hyperlink" Target="https://baike.baidu.com/item/%E7%8E%8B%E6%88%90%E5%BD%95/24219780"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1143000" y="685800"/>
            <a:ext cx="4572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16</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3804975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17</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121433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18</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r>
              <a:rPr kumimoji="1" lang="zh-CN" altLang="en-US" dirty="0"/>
              <a:t>选讲</a:t>
            </a:r>
          </a:p>
        </p:txBody>
      </p:sp>
    </p:spTree>
    <p:extLst>
      <p:ext uri="{BB962C8B-B14F-4D97-AF65-F5344CB8AC3E}">
        <p14:creationId xmlns:p14="http://schemas.microsoft.com/office/powerpoint/2010/main" val="194046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19</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zh-CN" altLang="en-US" dirty="0">
                <a:latin typeface="Arial" charset="0"/>
                <a:ea typeface="宋体" charset="0"/>
              </a:rPr>
              <a:t>主讲</a:t>
            </a:r>
            <a:endParaRPr lang="zh-CN" altLang="zh-CN" dirty="0">
              <a:latin typeface="Arial" charset="0"/>
              <a:ea typeface="宋体" charset="0"/>
            </a:endParaRPr>
          </a:p>
        </p:txBody>
      </p:sp>
    </p:spTree>
    <p:extLst>
      <p:ext uri="{BB962C8B-B14F-4D97-AF65-F5344CB8AC3E}">
        <p14:creationId xmlns:p14="http://schemas.microsoft.com/office/powerpoint/2010/main" val="4241381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67C5A8B8-7172-F644-BD82-254E45B44EDB}" type="slidenum">
              <a:rPr lang="en-US" altLang="zh-CN"/>
              <a:pPr algn="r">
                <a:defRPr/>
              </a:pPr>
              <a:t>20</a:t>
            </a:fld>
            <a:endParaRPr lang="en-US" altLang="zh-CN"/>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zh-CN" altLang="en-US" dirty="0">
                <a:latin typeface="Arial" charset="0"/>
                <a:ea typeface="宋体" charset="0"/>
              </a:rPr>
              <a:t>主讲</a:t>
            </a:r>
            <a:endParaRPr lang="zh-CN" altLang="zh-CN" dirty="0">
              <a:latin typeface="Arial" charset="0"/>
              <a:ea typeface="宋体" charset="0"/>
            </a:endParaRPr>
          </a:p>
        </p:txBody>
      </p:sp>
    </p:spTree>
    <p:extLst>
      <p:ext uri="{BB962C8B-B14F-4D97-AF65-F5344CB8AC3E}">
        <p14:creationId xmlns:p14="http://schemas.microsoft.com/office/powerpoint/2010/main" val="199714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6076902E-CAD4-5243-923B-A8B946FAB465}" type="slidenum">
              <a:rPr lang="en-US" altLang="zh-CN"/>
              <a:pPr algn="r">
                <a:defRPr/>
              </a:pPr>
              <a:t>21</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zh-CN" altLang="en-US" dirty="0">
                <a:latin typeface="Arial" charset="0"/>
                <a:ea typeface="宋体" charset="0"/>
              </a:rPr>
              <a:t>主讲</a:t>
            </a:r>
            <a:endParaRPr lang="zh-CN" altLang="zh-CN" dirty="0">
              <a:latin typeface="Arial" charset="0"/>
              <a:ea typeface="宋体" charset="0"/>
            </a:endParaRPr>
          </a:p>
        </p:txBody>
      </p:sp>
    </p:spTree>
    <p:extLst>
      <p:ext uri="{BB962C8B-B14F-4D97-AF65-F5344CB8AC3E}">
        <p14:creationId xmlns:p14="http://schemas.microsoft.com/office/powerpoint/2010/main" val="2029260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主讲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23</a:t>
            </a:fld>
            <a:endParaRPr lang="zh-CN" altLang="en-US" dirty="0"/>
          </a:p>
        </p:txBody>
      </p:sp>
    </p:spTree>
    <p:extLst>
      <p:ext uri="{BB962C8B-B14F-4D97-AF65-F5344CB8AC3E}">
        <p14:creationId xmlns:p14="http://schemas.microsoft.com/office/powerpoint/2010/main" val="870765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选讲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24</a:t>
            </a:fld>
            <a:endParaRPr lang="zh-CN" altLang="en-US" dirty="0"/>
          </a:p>
        </p:txBody>
      </p:sp>
    </p:spTree>
    <p:extLst>
      <p:ext uri="{BB962C8B-B14F-4D97-AF65-F5344CB8AC3E}">
        <p14:creationId xmlns:p14="http://schemas.microsoft.com/office/powerpoint/2010/main" val="992111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主讲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25</a:t>
            </a:fld>
            <a:endParaRPr lang="zh-CN" altLang="en-US" dirty="0"/>
          </a:p>
        </p:txBody>
      </p:sp>
    </p:spTree>
    <p:extLst>
      <p:ext uri="{BB962C8B-B14F-4D97-AF65-F5344CB8AC3E}">
        <p14:creationId xmlns:p14="http://schemas.microsoft.com/office/powerpoint/2010/main" val="1582467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1.1.2</a:t>
            </a:r>
            <a:r>
              <a:rPr kumimoji="1" lang="zh-CN" altLang="en-US" dirty="0"/>
              <a:t>节主讲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26</a:t>
            </a:fld>
            <a:endParaRPr lang="zh-CN" altLang="en-US" dirty="0"/>
          </a:p>
        </p:txBody>
      </p:sp>
    </p:spTree>
    <p:extLst>
      <p:ext uri="{BB962C8B-B14F-4D97-AF65-F5344CB8AC3E}">
        <p14:creationId xmlns:p14="http://schemas.microsoft.com/office/powerpoint/2010/main" val="159371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B71499D1-9F2A-0440-BD11-41E066E391E8}"/>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58040A30-7749-4D64-A411-0CC02E8A7264}" type="slidenum">
              <a:rPr lang="en-US" altLang="zh-CN"/>
              <a:pPr algn="r">
                <a:defRPr/>
              </a:pPr>
              <a:t>2</a:t>
            </a:fld>
            <a:endParaRPr lang="en-US" altLang="zh-CN"/>
          </a:p>
        </p:txBody>
      </p:sp>
      <p:sp>
        <p:nvSpPr>
          <p:cNvPr id="7171" name="Rectangle 2">
            <a:extLst>
              <a:ext uri="{FF2B5EF4-FFF2-40B4-BE49-F238E27FC236}">
                <a16:creationId xmlns:a16="http://schemas.microsoft.com/office/drawing/2014/main" id="{58C700A8-3CDF-AD4E-9CFD-3676822E7799}"/>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B275DBC0-E480-3D4C-BC1E-DEE64F04FCA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857878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1.2</a:t>
            </a:r>
            <a:r>
              <a:rPr kumimoji="1" lang="zh-CN" altLang="en-US" dirty="0"/>
              <a:t>节略讲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31</a:t>
            </a:fld>
            <a:endParaRPr lang="zh-CN" altLang="en-US" dirty="0"/>
          </a:p>
        </p:txBody>
      </p:sp>
    </p:spTree>
    <p:extLst>
      <p:ext uri="{BB962C8B-B14F-4D97-AF65-F5344CB8AC3E}">
        <p14:creationId xmlns:p14="http://schemas.microsoft.com/office/powerpoint/2010/main" val="1222700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32</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250131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33</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2994207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34</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027580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35</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516968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4DEDF803-DF93-E14E-B38F-FEE96545476F}" type="slidenum">
              <a:rPr lang="en-US" altLang="zh-CN"/>
              <a:pPr algn="r">
                <a:defRPr/>
              </a:pPr>
              <a:t>36</a:t>
            </a:fld>
            <a:endParaRPr lang="en-US" altLang="zh-CN"/>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731575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xfrm>
            <a:off x="3263900" y="509588"/>
            <a:ext cx="3400425"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1.3</a:t>
            </a:r>
            <a:r>
              <a:rPr lang="zh-CN" altLang="en-US" dirty="0"/>
              <a:t>节主讲。</a:t>
            </a:r>
            <a:endParaRPr lang="en-US" altLang="zh-CN" dirty="0"/>
          </a:p>
          <a:p>
            <a:r>
              <a:rPr lang="zh-CN" altLang="en-US" dirty="0"/>
              <a:t>现代操作系统的两个基本特征是 </a:t>
            </a:r>
            <a:r>
              <a:rPr lang="en-US" altLang="zh-CN" dirty="0"/>
              <a:t>(  ) </a:t>
            </a:r>
            <a:r>
              <a:rPr lang="zh-CN" altLang="en-US" dirty="0"/>
              <a:t>和资源共享。</a:t>
            </a:r>
          </a:p>
          <a:p>
            <a:r>
              <a:rPr lang="zh-CN" altLang="en-US" dirty="0"/>
              <a:t>　　</a:t>
            </a:r>
            <a:r>
              <a:rPr lang="en-US" altLang="zh-CN" dirty="0"/>
              <a:t> A.</a:t>
            </a:r>
            <a:r>
              <a:rPr lang="zh-CN" altLang="en-US" dirty="0"/>
              <a:t>多道程序设计 </a:t>
            </a:r>
            <a:r>
              <a:rPr lang="en-US" altLang="zh-CN" dirty="0"/>
              <a:t>B.</a:t>
            </a:r>
            <a:r>
              <a:rPr lang="zh-CN" altLang="en-US" dirty="0"/>
              <a:t>中断处理</a:t>
            </a:r>
          </a:p>
          <a:p>
            <a:r>
              <a:rPr lang="zh-CN" altLang="en-US" dirty="0"/>
              <a:t>　　</a:t>
            </a:r>
            <a:r>
              <a:rPr lang="en-US" altLang="zh-CN" dirty="0"/>
              <a:t>C.</a:t>
            </a:r>
            <a:r>
              <a:rPr lang="zh-CN" altLang="en-US" dirty="0"/>
              <a:t>程序的并发执行 </a:t>
            </a:r>
            <a:r>
              <a:rPr lang="en-US" altLang="zh-CN" dirty="0"/>
              <a:t>D.</a:t>
            </a:r>
            <a:r>
              <a:rPr lang="zh-CN" altLang="en-US" dirty="0"/>
              <a:t>实现分时与实时处理</a:t>
            </a:r>
          </a:p>
          <a:p>
            <a:r>
              <a:rPr lang="zh-CN" altLang="en-US" dirty="0"/>
              <a:t>　　答案</a:t>
            </a:r>
            <a:r>
              <a:rPr lang="en-US" altLang="zh-CN" dirty="0"/>
              <a:t> C</a:t>
            </a:r>
          </a:p>
          <a:p>
            <a:endParaRPr lang="zh-CN" altLang="en-US" dirty="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39087" indent="-284264">
              <a:spcBef>
                <a:spcPct val="30000"/>
              </a:spcBef>
              <a:defRPr sz="1200">
                <a:solidFill>
                  <a:schemeClr val="tx1"/>
                </a:solidFill>
                <a:latin typeface="Calibri" panose="020F0502020204030204" pitchFamily="34" charset="0"/>
                <a:ea typeface="宋体" panose="02010600030101010101" pitchFamily="2" charset="-122"/>
              </a:defRPr>
            </a:lvl2pPr>
            <a:lvl3pPr marL="1137056" indent="-227411">
              <a:spcBef>
                <a:spcPct val="30000"/>
              </a:spcBef>
              <a:defRPr sz="1200">
                <a:solidFill>
                  <a:schemeClr val="tx1"/>
                </a:solidFill>
                <a:latin typeface="Calibri" panose="020F0502020204030204" pitchFamily="34" charset="0"/>
                <a:ea typeface="宋体" panose="02010600030101010101" pitchFamily="2" charset="-122"/>
              </a:defRPr>
            </a:lvl3pPr>
            <a:lvl4pPr marL="1591879" indent="-227411">
              <a:spcBef>
                <a:spcPct val="30000"/>
              </a:spcBef>
              <a:defRPr sz="1200">
                <a:solidFill>
                  <a:schemeClr val="tx1"/>
                </a:solidFill>
                <a:latin typeface="Calibri" panose="020F0502020204030204" pitchFamily="34" charset="0"/>
                <a:ea typeface="宋体" panose="02010600030101010101" pitchFamily="2" charset="-122"/>
              </a:defRPr>
            </a:lvl4pPr>
            <a:lvl5pPr marL="2046702" indent="-227411">
              <a:spcBef>
                <a:spcPct val="30000"/>
              </a:spcBef>
              <a:defRPr sz="1200">
                <a:solidFill>
                  <a:schemeClr val="tx1"/>
                </a:solidFill>
                <a:latin typeface="Calibri" panose="020F0502020204030204" pitchFamily="34" charset="0"/>
                <a:ea typeface="宋体" panose="02010600030101010101" pitchFamily="2" charset="-122"/>
              </a:defRPr>
            </a:lvl5pPr>
            <a:lvl6pPr marL="2501524"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56347"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11169"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65992"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13A23DF-E05D-4A77-B5A1-BADEE061673F}" type="slidenum">
              <a:rPr lang="zh-CN" altLang="en-US" smtClean="0">
                <a:latin typeface="Arial" panose="020B0604020202020204" pitchFamily="34" charset="0"/>
              </a:rPr>
              <a:pPr>
                <a:spcBef>
                  <a:spcPct val="0"/>
                </a:spcBef>
              </a:pPr>
              <a:t>47</a:t>
            </a:fld>
            <a:endParaRPr lang="zh-CN" altLang="en-US">
              <a:latin typeface="Arial" panose="020B0604020202020204" pitchFamily="34" charset="0"/>
            </a:endParaRPr>
          </a:p>
        </p:txBody>
      </p:sp>
    </p:spTree>
    <p:extLst>
      <p:ext uri="{BB962C8B-B14F-4D97-AF65-F5344CB8AC3E}">
        <p14:creationId xmlns:p14="http://schemas.microsoft.com/office/powerpoint/2010/main" val="1143535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54</a:t>
            </a:fld>
            <a:endParaRPr lang="zh-CN" altLang="en-US" dirty="0"/>
          </a:p>
        </p:txBody>
      </p:sp>
    </p:spTree>
    <p:extLst>
      <p:ext uri="{BB962C8B-B14F-4D97-AF65-F5344CB8AC3E}">
        <p14:creationId xmlns:p14="http://schemas.microsoft.com/office/powerpoint/2010/main" val="4077348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1.5</a:t>
            </a:r>
            <a:r>
              <a:rPr kumimoji="1" lang="zh-CN" altLang="en-US" dirty="0"/>
              <a:t>节略讲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60</a:t>
            </a:fld>
            <a:endParaRPr lang="zh-CN" altLang="en-US" dirty="0"/>
          </a:p>
        </p:txBody>
      </p:sp>
    </p:spTree>
    <p:extLst>
      <p:ext uri="{BB962C8B-B14F-4D97-AF65-F5344CB8AC3E}">
        <p14:creationId xmlns:p14="http://schemas.microsoft.com/office/powerpoint/2010/main" val="1635754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68</a:t>
            </a:fld>
            <a:endParaRPr lang="zh-CN" altLang="en-US" dirty="0"/>
          </a:p>
        </p:txBody>
      </p:sp>
    </p:spTree>
    <p:extLst>
      <p:ext uri="{BB962C8B-B14F-4D97-AF65-F5344CB8AC3E}">
        <p14:creationId xmlns:p14="http://schemas.microsoft.com/office/powerpoint/2010/main" val="1815726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F96EAC9-EA72-4846-A33C-B7C57EFF896C}"/>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9D4D7A9-5C4F-406F-92EB-DD9287FD994D}" type="slidenum">
              <a:rPr lang="en-US" altLang="zh-CN"/>
              <a:pPr>
                <a:spcBef>
                  <a:spcPct val="0"/>
                </a:spcBef>
              </a:pPr>
              <a:t>3</a:t>
            </a:fld>
            <a:endParaRPr lang="en-US" altLang="zh-CN"/>
          </a:p>
        </p:txBody>
      </p:sp>
      <p:sp>
        <p:nvSpPr>
          <p:cNvPr id="7171" name="Rectangle 2">
            <a:extLst>
              <a:ext uri="{FF2B5EF4-FFF2-40B4-BE49-F238E27FC236}">
                <a16:creationId xmlns:a16="http://schemas.microsoft.com/office/drawing/2014/main" id="{4CB9DA45-94FB-4306-8492-82ACDAE52B0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70690BCA-FEF3-46FE-8246-0BE6831FD0B4}"/>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4282067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xfrm>
            <a:off x="3263900" y="509588"/>
            <a:ext cx="3400425"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 </a:t>
            </a:r>
            <a:r>
              <a:rPr lang="zh-CN" altLang="en-US"/>
              <a:t>微内核并非是一个完整的</a:t>
            </a:r>
            <a:r>
              <a:rPr lang="en-US" altLang="zh-CN"/>
              <a:t>OS</a:t>
            </a:r>
            <a:r>
              <a:rPr lang="zh-CN" altLang="en-US"/>
              <a:t>， 而只是为构建通用</a:t>
            </a:r>
            <a:r>
              <a:rPr lang="en-US" altLang="zh-CN"/>
              <a:t>OS</a:t>
            </a:r>
            <a:r>
              <a:rPr lang="zh-CN" altLang="en-US"/>
              <a:t>提供一个重要基础。由于在微内核</a:t>
            </a:r>
            <a:r>
              <a:rPr lang="en-US" altLang="zh-CN"/>
              <a:t>OS</a:t>
            </a:r>
            <a:r>
              <a:rPr lang="zh-CN" altLang="en-US"/>
              <a:t>结构中，通常都采用了客户</a:t>
            </a:r>
            <a:r>
              <a:rPr lang="en-US" altLang="zh-CN"/>
              <a:t>/</a:t>
            </a:r>
            <a:r>
              <a:rPr lang="zh-CN" altLang="en-US"/>
              <a:t>服务器模式，因此</a:t>
            </a:r>
            <a:r>
              <a:rPr lang="en-US" altLang="zh-CN"/>
              <a:t>OS</a:t>
            </a:r>
            <a:r>
              <a:rPr lang="zh-CN" altLang="en-US"/>
              <a:t>的大部分功能和服务，都是由若干服务器来提供的， 如文件服务器、作业服务器和网络服务器等。</a:t>
            </a:r>
          </a:p>
        </p:txBody>
      </p:sp>
      <p:sp>
        <p:nvSpPr>
          <p:cNvPr id="1259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39087" indent="-284264">
              <a:spcBef>
                <a:spcPct val="30000"/>
              </a:spcBef>
              <a:defRPr sz="1200">
                <a:solidFill>
                  <a:schemeClr val="tx1"/>
                </a:solidFill>
                <a:latin typeface="Calibri" panose="020F0502020204030204" pitchFamily="34" charset="0"/>
                <a:ea typeface="宋体" panose="02010600030101010101" pitchFamily="2" charset="-122"/>
              </a:defRPr>
            </a:lvl2pPr>
            <a:lvl3pPr marL="1137056" indent="-227411">
              <a:spcBef>
                <a:spcPct val="30000"/>
              </a:spcBef>
              <a:defRPr sz="1200">
                <a:solidFill>
                  <a:schemeClr val="tx1"/>
                </a:solidFill>
                <a:latin typeface="Calibri" panose="020F0502020204030204" pitchFamily="34" charset="0"/>
                <a:ea typeface="宋体" panose="02010600030101010101" pitchFamily="2" charset="-122"/>
              </a:defRPr>
            </a:lvl3pPr>
            <a:lvl4pPr marL="1591879" indent="-227411">
              <a:spcBef>
                <a:spcPct val="30000"/>
              </a:spcBef>
              <a:defRPr sz="1200">
                <a:solidFill>
                  <a:schemeClr val="tx1"/>
                </a:solidFill>
                <a:latin typeface="Calibri" panose="020F0502020204030204" pitchFamily="34" charset="0"/>
                <a:ea typeface="宋体" panose="02010600030101010101" pitchFamily="2" charset="-122"/>
              </a:defRPr>
            </a:lvl4pPr>
            <a:lvl5pPr marL="2046702" indent="-227411">
              <a:spcBef>
                <a:spcPct val="30000"/>
              </a:spcBef>
              <a:defRPr sz="1200">
                <a:solidFill>
                  <a:schemeClr val="tx1"/>
                </a:solidFill>
                <a:latin typeface="Calibri" panose="020F0502020204030204" pitchFamily="34" charset="0"/>
                <a:ea typeface="宋体" panose="02010600030101010101" pitchFamily="2" charset="-122"/>
              </a:defRPr>
            </a:lvl5pPr>
            <a:lvl6pPr marL="2501524"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56347"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11169"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65992"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645F81-CB7F-46FF-9233-0C445D09AC01}" type="slidenum">
              <a:rPr lang="zh-CN" altLang="en-US" smtClean="0">
                <a:latin typeface="Arial" panose="020B0604020202020204" pitchFamily="34" charset="0"/>
              </a:rPr>
              <a:pPr>
                <a:spcBef>
                  <a:spcPct val="0"/>
                </a:spcBef>
              </a:pPr>
              <a:t>69</a:t>
            </a:fld>
            <a:endParaRPr lang="zh-CN" altLang="en-US">
              <a:latin typeface="Arial" panose="020B0604020202020204" pitchFamily="34" charset="0"/>
            </a:endParaRPr>
          </a:p>
        </p:txBody>
      </p:sp>
    </p:spTree>
    <p:extLst>
      <p:ext uri="{BB962C8B-B14F-4D97-AF65-F5344CB8AC3E}">
        <p14:creationId xmlns:p14="http://schemas.microsoft.com/office/powerpoint/2010/main" val="43858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70</a:t>
            </a:fld>
            <a:endParaRPr lang="zh-CN" altLang="en-US" dirty="0"/>
          </a:p>
        </p:txBody>
      </p:sp>
    </p:spTree>
    <p:extLst>
      <p:ext uri="{BB962C8B-B14F-4D97-AF65-F5344CB8AC3E}">
        <p14:creationId xmlns:p14="http://schemas.microsoft.com/office/powerpoint/2010/main" val="867407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xfrm>
            <a:off x="3263900" y="509588"/>
            <a:ext cx="3400425"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fontAlgn="auto" hangingPunct="1">
              <a:spcBef>
                <a:spcPts val="0"/>
              </a:spcBef>
              <a:spcAft>
                <a:spcPts val="0"/>
              </a:spcAft>
              <a:defRPr/>
            </a:pPr>
            <a:r>
              <a:rPr lang="zh-CN" altLang="en-US" b="1" dirty="0">
                <a:effectLst>
                  <a:outerShdw blurRad="38100" dist="38100" dir="2700000" algn="tl">
                    <a:srgbClr val="C0C0C0"/>
                  </a:outerShdw>
                </a:effectLst>
                <a:latin typeface="仿宋_GB2312" pitchFamily="49" charset="-122"/>
                <a:ea typeface="仿宋_GB2312" pitchFamily="49" charset="-122"/>
              </a:rPr>
              <a:t>双模式基础平台子系统其总体结构包含两个模式模块；它们分别在两种不同的</a:t>
            </a:r>
            <a:r>
              <a:rPr lang="en-US" altLang="zh-CN" b="1" dirty="0">
                <a:effectLst>
                  <a:outerShdw blurRad="38100" dist="38100" dir="2700000" algn="tl">
                    <a:srgbClr val="C0C0C0"/>
                  </a:outerShdw>
                </a:effectLst>
                <a:latin typeface="仿宋_GB2312" pitchFamily="49" charset="-122"/>
                <a:ea typeface="仿宋_GB2312" pitchFamily="49" charset="-122"/>
              </a:rPr>
              <a:t>CPU</a:t>
            </a:r>
            <a:r>
              <a:rPr lang="zh-CN" altLang="en-US" b="1" dirty="0">
                <a:effectLst>
                  <a:outerShdw blurRad="38100" dist="38100" dir="2700000" algn="tl">
                    <a:srgbClr val="C0C0C0"/>
                  </a:outerShdw>
                </a:effectLst>
                <a:latin typeface="仿宋_GB2312" pitchFamily="49" charset="-122"/>
                <a:ea typeface="仿宋_GB2312" pitchFamily="49" charset="-122"/>
              </a:rPr>
              <a:t>特权模式下运行。</a:t>
            </a:r>
          </a:p>
          <a:p>
            <a:pPr eaLnBrk="1" fontAlgn="auto" hangingPunct="1">
              <a:spcBef>
                <a:spcPts val="0"/>
              </a:spcBef>
              <a:spcAft>
                <a:spcPts val="0"/>
              </a:spcAft>
              <a:defRPr/>
            </a:pPr>
            <a:r>
              <a:rPr lang="zh-CN" altLang="en-US" b="1" i="1" dirty="0">
                <a:effectLst>
                  <a:outerShdw blurRad="38100" dist="38100" dir="2700000" algn="tl">
                    <a:srgbClr val="C0C0C0"/>
                  </a:outerShdw>
                </a:effectLst>
                <a:latin typeface="仿宋_GB2312" pitchFamily="49" charset="-122"/>
                <a:ea typeface="仿宋_GB2312" pitchFamily="49" charset="-122"/>
              </a:rPr>
              <a:t>注：习惯上，人们把双模式基础平台子系统的这两个模式模块分别称为</a:t>
            </a:r>
            <a:r>
              <a:rPr lang="zh-CN" altLang="en-US" b="1" i="1" u="sng" dirty="0">
                <a:solidFill>
                  <a:schemeClr val="accent2"/>
                </a:solidFill>
                <a:effectLst>
                  <a:outerShdw blurRad="38100" dist="38100" dir="2700000" algn="tl">
                    <a:srgbClr val="C0C0C0"/>
                  </a:outerShdw>
                </a:effectLst>
                <a:latin typeface="仿宋_GB2312" pitchFamily="49" charset="-122"/>
                <a:ea typeface="仿宋_GB2312" pitchFamily="49" charset="-122"/>
              </a:rPr>
              <a:t>核外子系统</a:t>
            </a:r>
            <a:r>
              <a:rPr lang="zh-CN" altLang="en-US" b="1" i="1" dirty="0">
                <a:effectLst>
                  <a:outerShdw blurRad="38100" dist="38100" dir="2700000" algn="tl">
                    <a:srgbClr val="C0C0C0"/>
                  </a:outerShdw>
                </a:effectLst>
                <a:latin typeface="仿宋_GB2312" pitchFamily="49" charset="-122"/>
                <a:ea typeface="仿宋_GB2312" pitchFamily="49" charset="-122"/>
              </a:rPr>
              <a:t>和</a:t>
            </a:r>
            <a:r>
              <a:rPr lang="zh-CN" altLang="en-US" b="1" i="1" u="sng" dirty="0">
                <a:solidFill>
                  <a:schemeClr val="accent2"/>
                </a:solidFill>
                <a:effectLst>
                  <a:outerShdw blurRad="38100" dist="38100" dir="2700000" algn="tl">
                    <a:srgbClr val="C0C0C0"/>
                  </a:outerShdw>
                </a:effectLst>
                <a:latin typeface="仿宋_GB2312" pitchFamily="49" charset="-122"/>
                <a:ea typeface="仿宋_GB2312" pitchFamily="49" charset="-122"/>
              </a:rPr>
              <a:t>核心子系统</a:t>
            </a:r>
            <a:r>
              <a:rPr lang="zh-CN" altLang="en-US" b="1" i="1" dirty="0">
                <a:effectLst>
                  <a:outerShdw blurRad="38100" dist="38100" dir="2700000" algn="tl">
                    <a:srgbClr val="C0C0C0"/>
                  </a:outerShdw>
                </a:effectLst>
                <a:latin typeface="仿宋_GB2312" pitchFamily="49" charset="-122"/>
                <a:ea typeface="仿宋_GB2312" pitchFamily="49" charset="-122"/>
              </a:rPr>
              <a:t>；把核外子系统所使用的</a:t>
            </a:r>
            <a:r>
              <a:rPr lang="en-US" altLang="zh-CN" b="1" i="1" dirty="0">
                <a:effectLst>
                  <a:outerShdw blurRad="38100" dist="38100" dir="2700000" algn="tl">
                    <a:srgbClr val="C0C0C0"/>
                  </a:outerShdw>
                </a:effectLst>
                <a:latin typeface="仿宋_GB2312" pitchFamily="49" charset="-122"/>
                <a:ea typeface="仿宋_GB2312" pitchFamily="49" charset="-122"/>
              </a:rPr>
              <a:t>CPU</a:t>
            </a:r>
            <a:r>
              <a:rPr lang="zh-CN" altLang="en-US" b="1" i="1" dirty="0">
                <a:effectLst>
                  <a:outerShdw blurRad="38100" dist="38100" dir="2700000" algn="tl">
                    <a:srgbClr val="C0C0C0"/>
                  </a:outerShdw>
                </a:effectLst>
                <a:latin typeface="仿宋_GB2312" pitchFamily="49" charset="-122"/>
                <a:ea typeface="仿宋_GB2312" pitchFamily="49" charset="-122"/>
              </a:rPr>
              <a:t>的模式称为</a:t>
            </a:r>
            <a:r>
              <a:rPr lang="en-US" altLang="zh-CN" b="1" i="1" u="sng" dirty="0">
                <a:solidFill>
                  <a:schemeClr val="accent2"/>
                </a:solidFill>
                <a:effectLst>
                  <a:outerShdw blurRad="38100" dist="38100" dir="2700000" algn="tl">
                    <a:srgbClr val="C0C0C0"/>
                  </a:outerShdw>
                </a:effectLst>
                <a:latin typeface="仿宋_GB2312" pitchFamily="49" charset="-122"/>
                <a:ea typeface="仿宋_GB2312" pitchFamily="49" charset="-122"/>
              </a:rPr>
              <a:t>User Mode </a:t>
            </a:r>
            <a:r>
              <a:rPr lang="zh-CN" altLang="en-US" b="1" i="1" dirty="0">
                <a:effectLst>
                  <a:outerShdw blurRad="38100" dist="38100" dir="2700000" algn="tl">
                    <a:srgbClr val="C0C0C0"/>
                  </a:outerShdw>
                </a:effectLst>
                <a:latin typeface="仿宋_GB2312" pitchFamily="49" charset="-122"/>
                <a:ea typeface="仿宋_GB2312" pitchFamily="49" charset="-122"/>
              </a:rPr>
              <a:t>，把核心子系统所使用的</a:t>
            </a:r>
            <a:r>
              <a:rPr lang="en-US" altLang="zh-CN" b="1" i="1" dirty="0">
                <a:effectLst>
                  <a:outerShdw blurRad="38100" dist="38100" dir="2700000" algn="tl">
                    <a:srgbClr val="C0C0C0"/>
                  </a:outerShdw>
                </a:effectLst>
                <a:latin typeface="仿宋_GB2312" pitchFamily="49" charset="-122"/>
                <a:ea typeface="仿宋_GB2312" pitchFamily="49" charset="-122"/>
              </a:rPr>
              <a:t>CPU</a:t>
            </a:r>
            <a:r>
              <a:rPr lang="zh-CN" altLang="en-US" b="1" i="1" dirty="0">
                <a:effectLst>
                  <a:outerShdw blurRad="38100" dist="38100" dir="2700000" algn="tl">
                    <a:srgbClr val="C0C0C0"/>
                  </a:outerShdw>
                </a:effectLst>
                <a:latin typeface="仿宋_GB2312" pitchFamily="49" charset="-122"/>
                <a:ea typeface="仿宋_GB2312" pitchFamily="49" charset="-122"/>
              </a:rPr>
              <a:t>特权模式称为 </a:t>
            </a:r>
            <a:r>
              <a:rPr lang="en-US" altLang="zh-CN" b="1" i="1" u="sng" dirty="0">
                <a:solidFill>
                  <a:schemeClr val="accent2"/>
                </a:solidFill>
                <a:effectLst>
                  <a:outerShdw blurRad="38100" dist="38100" dir="2700000" algn="tl">
                    <a:srgbClr val="C0C0C0"/>
                  </a:outerShdw>
                </a:effectLst>
                <a:latin typeface="仿宋_GB2312" pitchFamily="49" charset="-122"/>
                <a:ea typeface="仿宋_GB2312" pitchFamily="49" charset="-122"/>
              </a:rPr>
              <a:t>Kernel Mode</a:t>
            </a:r>
            <a:r>
              <a:rPr lang="zh-CN" altLang="en-US" b="1" i="1" dirty="0">
                <a:effectLst>
                  <a:outerShdw blurRad="38100" dist="38100" dir="2700000" algn="tl">
                    <a:srgbClr val="C0C0C0"/>
                  </a:outerShdw>
                </a:effectLst>
                <a:latin typeface="仿宋_GB2312" pitchFamily="49" charset="-122"/>
                <a:ea typeface="仿宋_GB2312" pitchFamily="49" charset="-122"/>
              </a:rPr>
              <a:t>。</a:t>
            </a:r>
          </a:p>
          <a:p>
            <a:pPr eaLnBrk="1" fontAlgn="auto" hangingPunct="1">
              <a:spcBef>
                <a:spcPts val="0"/>
              </a:spcBef>
              <a:spcAft>
                <a:spcPts val="0"/>
              </a:spcAft>
              <a:defRPr/>
            </a:pPr>
            <a:endParaRPr lang="zh-CN" altLang="en-US" dirty="0"/>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39087" indent="-284264">
              <a:spcBef>
                <a:spcPct val="30000"/>
              </a:spcBef>
              <a:defRPr sz="1200">
                <a:solidFill>
                  <a:schemeClr val="tx1"/>
                </a:solidFill>
                <a:latin typeface="Calibri" panose="020F0502020204030204" pitchFamily="34" charset="0"/>
                <a:ea typeface="宋体" panose="02010600030101010101" pitchFamily="2" charset="-122"/>
              </a:defRPr>
            </a:lvl2pPr>
            <a:lvl3pPr marL="1137056" indent="-227411">
              <a:spcBef>
                <a:spcPct val="30000"/>
              </a:spcBef>
              <a:defRPr sz="1200">
                <a:solidFill>
                  <a:schemeClr val="tx1"/>
                </a:solidFill>
                <a:latin typeface="Calibri" panose="020F0502020204030204" pitchFamily="34" charset="0"/>
                <a:ea typeface="宋体" panose="02010600030101010101" pitchFamily="2" charset="-122"/>
              </a:defRPr>
            </a:lvl3pPr>
            <a:lvl4pPr marL="1591879" indent="-227411">
              <a:spcBef>
                <a:spcPct val="30000"/>
              </a:spcBef>
              <a:defRPr sz="1200">
                <a:solidFill>
                  <a:schemeClr val="tx1"/>
                </a:solidFill>
                <a:latin typeface="Calibri" panose="020F0502020204030204" pitchFamily="34" charset="0"/>
                <a:ea typeface="宋体" panose="02010600030101010101" pitchFamily="2" charset="-122"/>
              </a:defRPr>
            </a:lvl4pPr>
            <a:lvl5pPr marL="2046702" indent="-227411">
              <a:spcBef>
                <a:spcPct val="30000"/>
              </a:spcBef>
              <a:defRPr sz="1200">
                <a:solidFill>
                  <a:schemeClr val="tx1"/>
                </a:solidFill>
                <a:latin typeface="Calibri" panose="020F0502020204030204" pitchFamily="34" charset="0"/>
                <a:ea typeface="宋体" panose="02010600030101010101" pitchFamily="2" charset="-122"/>
              </a:defRPr>
            </a:lvl5pPr>
            <a:lvl6pPr marL="2501524"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56347"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11169"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65992"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05380A5-BC1C-4666-BBCF-2A879DA882C2}" type="slidenum">
              <a:rPr lang="en-US" altLang="zh-CN" smtClean="0">
                <a:latin typeface="Arial" panose="020B0604020202020204" pitchFamily="34" charset="0"/>
              </a:rPr>
              <a:pPr>
                <a:spcBef>
                  <a:spcPct val="0"/>
                </a:spcBef>
              </a:pPr>
              <a:t>71</a:t>
            </a:fld>
            <a:endParaRPr lang="en-US" altLang="zh-CN">
              <a:latin typeface="Arial" panose="020B0604020202020204" pitchFamily="34" charset="0"/>
            </a:endParaRPr>
          </a:p>
        </p:txBody>
      </p:sp>
    </p:spTree>
    <p:extLst>
      <p:ext uri="{BB962C8B-B14F-4D97-AF65-F5344CB8AC3E}">
        <p14:creationId xmlns:p14="http://schemas.microsoft.com/office/powerpoint/2010/main" val="546728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1982</a:t>
            </a:r>
            <a:r>
              <a:rPr lang="zh-CN" altLang="en-US" dirty="0"/>
              <a:t>年，西方国家越是在这方面限制我们，越是凸显了我们研究</a:t>
            </a:r>
            <a:r>
              <a:rPr lang="en-US" altLang="zh-CN" dirty="0"/>
              <a:t>UNIX</a:t>
            </a:r>
            <a:r>
              <a:rPr lang="zh-CN" altLang="en-US" dirty="0"/>
              <a:t>系统的重要性，也就越是激发了中国人下定决心、排除万难去获得并掌握</a:t>
            </a:r>
            <a:r>
              <a:rPr lang="en-US" altLang="zh-CN" dirty="0"/>
              <a:t>UNIX</a:t>
            </a:r>
            <a:r>
              <a:rPr lang="zh-CN" altLang="en-US" dirty="0"/>
              <a:t>系统。</a:t>
            </a:r>
            <a:endParaRPr lang="en-US" altLang="zh-CN" dirty="0"/>
          </a:p>
          <a:p>
            <a:endParaRPr lang="en-US" altLang="zh-CN" dirty="0"/>
          </a:p>
          <a:p>
            <a:r>
              <a:rPr lang="en-US" altLang="zh-CN" dirty="0"/>
              <a:t>1983</a:t>
            </a:r>
            <a:r>
              <a:rPr lang="zh-CN" altLang="en-US" dirty="0"/>
              <a:t>年，任务下达到我校（成都电讯工程学院）微机所，所里迅速组织攻关小组承担任务。当时没有任何参照的资料，条件相当艰苦。把目标码反汇编成汇编码（几十万行），人工读懂，再重新用</a:t>
            </a:r>
            <a:r>
              <a:rPr lang="en-US" altLang="zh-CN" dirty="0"/>
              <a:t>C</a:t>
            </a:r>
            <a:r>
              <a:rPr lang="zh-CN" altLang="en-US" dirty="0"/>
              <a:t>语言写出来。由于汇编语言与</a:t>
            </a:r>
            <a:r>
              <a:rPr lang="en-US" altLang="zh-CN" dirty="0"/>
              <a:t>C</a:t>
            </a:r>
            <a:r>
              <a:rPr lang="zh-CN" altLang="en-US" dirty="0"/>
              <a:t>语言之间并非一一对应的关系，而是一对多的关系，因此刚写出来的</a:t>
            </a:r>
            <a:r>
              <a:rPr lang="en-US" altLang="zh-CN" dirty="0"/>
              <a:t>C</a:t>
            </a:r>
            <a:r>
              <a:rPr lang="zh-CN" altLang="en-US" dirty="0"/>
              <a:t>语言代码的功能与原有的汇编码的功能有很大的出入。科研人员废寝忘食、克服困难，不断地分析、讨论、修改、再重写，如此反复、坚持不断，终于获得了与原系统在功能、性能和结构上完全一致的</a:t>
            </a:r>
            <a:r>
              <a:rPr lang="en-US" altLang="zh-CN" dirty="0"/>
              <a:t>C</a:t>
            </a:r>
            <a:r>
              <a:rPr lang="zh-CN" altLang="en-US" dirty="0"/>
              <a:t>语言源代码。</a:t>
            </a:r>
          </a:p>
          <a:p>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74</a:t>
            </a:fld>
            <a:endParaRPr lang="zh-CN" altLang="en-US" dirty="0"/>
          </a:p>
        </p:txBody>
      </p:sp>
    </p:spTree>
    <p:extLst>
      <p:ext uri="{BB962C8B-B14F-4D97-AF65-F5344CB8AC3E}">
        <p14:creationId xmlns:p14="http://schemas.microsoft.com/office/powerpoint/2010/main" val="933773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有了这样的基础，在后期的我国“七五”、“八五”科技攻关项目中，科研人员随后又对</a:t>
            </a:r>
            <a:r>
              <a:rPr lang="en-US" altLang="zh-CN" dirty="0"/>
              <a:t>UNIX</a:t>
            </a:r>
            <a:r>
              <a:rPr lang="zh-CN" altLang="en-US" dirty="0"/>
              <a:t>系统上进行了更加深入的学习、研究和二次开发，从而完全掌握了</a:t>
            </a:r>
            <a:r>
              <a:rPr lang="en-US" altLang="zh-CN" dirty="0"/>
              <a:t>UNIX</a:t>
            </a:r>
            <a:r>
              <a:rPr lang="zh-CN" altLang="en-US" dirty="0"/>
              <a:t>操作系统的设计思想和内部算法。</a:t>
            </a:r>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75</a:t>
            </a:fld>
            <a:endParaRPr lang="zh-CN" altLang="en-US" dirty="0"/>
          </a:p>
        </p:txBody>
      </p:sp>
    </p:spTree>
    <p:extLst>
      <p:ext uri="{BB962C8B-B14F-4D97-AF65-F5344CB8AC3E}">
        <p14:creationId xmlns:p14="http://schemas.microsoft.com/office/powerpoint/2010/main" val="1321376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由于我国掌握了</a:t>
            </a:r>
            <a:r>
              <a:rPr lang="en-US" altLang="zh-CN" dirty="0"/>
              <a:t>UNIX</a:t>
            </a:r>
            <a:r>
              <a:rPr lang="zh-CN" altLang="en-US" dirty="0"/>
              <a:t>操作系统的核心技术，并且随着东西方冷战的结束，以美国为首的西方国家才逐步放开了对我国在这方面的禁运。虽然刚开始需要花费非常昂贵的价格才能买到，但毕竟能够花钱就可购买各种版本</a:t>
            </a:r>
            <a:r>
              <a:rPr lang="en-US" altLang="zh-CN" dirty="0"/>
              <a:t>UNIX</a:t>
            </a:r>
            <a:r>
              <a:rPr lang="zh-CN" altLang="en-US" dirty="0"/>
              <a:t>操作系统源代码了，这使得我国科研人员能够方便地学习、研究</a:t>
            </a:r>
            <a:r>
              <a:rPr lang="en-US" altLang="zh-CN" dirty="0"/>
              <a:t>UNIX</a:t>
            </a:r>
            <a:r>
              <a:rPr lang="zh-CN" altLang="en-US" dirty="0"/>
              <a:t>系统创造了良好的条件，为后来我国在计算机系统软件和大型应用软件的发展奠定了坚实的基础。</a:t>
            </a:r>
          </a:p>
          <a:p>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76</a:t>
            </a:fld>
            <a:endParaRPr lang="zh-CN" altLang="en-US" dirty="0"/>
          </a:p>
        </p:txBody>
      </p:sp>
    </p:spTree>
    <p:extLst>
      <p:ext uri="{BB962C8B-B14F-4D97-AF65-F5344CB8AC3E}">
        <p14:creationId xmlns:p14="http://schemas.microsoft.com/office/powerpoint/2010/main" val="303421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COSA</a:t>
            </a:r>
            <a:r>
              <a:rPr lang="zh-CN" altLang="en-US" dirty="0"/>
              <a:t>是我国研制的具有完全知识产权的多用户、多进程操作系统，在功能和性能上完全兼容</a:t>
            </a:r>
            <a:r>
              <a:rPr lang="en-US" altLang="zh-CN" dirty="0"/>
              <a:t>UNIX</a:t>
            </a:r>
            <a:r>
              <a:rPr lang="zh-CN" altLang="en-US" dirty="0"/>
              <a:t>操作系统的系统</a:t>
            </a:r>
            <a:r>
              <a:rPr lang="en-US" altLang="zh-CN" dirty="0"/>
              <a:t>V</a:t>
            </a:r>
            <a:r>
              <a:rPr lang="zh-CN" altLang="en-US" dirty="0"/>
              <a:t>版本。</a:t>
            </a:r>
            <a:endParaRPr lang="en-US" altLang="zh-CN" dirty="0"/>
          </a:p>
          <a:p>
            <a:endParaRPr lang="en-US" altLang="zh-CN" dirty="0"/>
          </a:p>
          <a:p>
            <a:r>
              <a:rPr lang="zh-CN" altLang="en-US" dirty="0"/>
              <a:t>所以希望同学们努力学习、刻苦钻研、不怕困难，并且还要具有长远的战略眼光。既要虚心学习全人类所有的先进技术，又要脚踏实地、艰苦奋斗的精神，勇攀科技高峰，保持自己的核心竞争力。</a:t>
            </a:r>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77</a:t>
            </a:fld>
            <a:endParaRPr lang="zh-CN" altLang="en-US" dirty="0"/>
          </a:p>
        </p:txBody>
      </p:sp>
    </p:spTree>
    <p:extLst>
      <p:ext uri="{BB962C8B-B14F-4D97-AF65-F5344CB8AC3E}">
        <p14:creationId xmlns:p14="http://schemas.microsoft.com/office/powerpoint/2010/main" val="356039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u="none" strike="noStrike" kern="1200" dirty="0">
                <a:solidFill>
                  <a:schemeClr val="tx1"/>
                </a:solidFill>
                <a:effectLst/>
                <a:latin typeface="Arial" charset="0"/>
                <a:ea typeface="宋体" pitchFamily="2" charset="-122"/>
                <a:cs typeface="+mn-cs"/>
              </a:rPr>
              <a:t>这个行为让华为手机的海外业务，遭受到了非常大的冲击。一点都不夸张的说，没有了谷歌服务的华为手机在海外就是一块板砖。</a:t>
            </a:r>
            <a:endParaRPr kumimoji="1" lang="zh-CN" altLang="en-US" dirty="0"/>
          </a:p>
        </p:txBody>
      </p:sp>
      <p:sp>
        <p:nvSpPr>
          <p:cNvPr id="4" name="幻灯片编号占位符 3"/>
          <p:cNvSpPr>
            <a:spLocks noGrp="1"/>
          </p:cNvSpPr>
          <p:nvPr>
            <p:ph type="sldNum" sz="quarter" idx="10"/>
          </p:nvPr>
        </p:nvSpPr>
        <p:spPr/>
        <p:txBody>
          <a:bodyPr/>
          <a:lstStyle/>
          <a:p>
            <a:pPr>
              <a:defRPr/>
            </a:pPr>
            <a:fld id="{7367F5F2-8E74-435B-A677-1ACD5088BEBC}" type="slidenum">
              <a:rPr lang="en-US" altLang="zh-CN" smtClean="0"/>
              <a:pPr>
                <a:defRPr/>
              </a:pPr>
              <a:t>78</a:t>
            </a:fld>
            <a:endParaRPr lang="en-US" altLang="zh-CN"/>
          </a:p>
        </p:txBody>
      </p:sp>
    </p:spTree>
    <p:extLst>
      <p:ext uri="{BB962C8B-B14F-4D97-AF65-F5344CB8AC3E}">
        <p14:creationId xmlns:p14="http://schemas.microsoft.com/office/powerpoint/2010/main" val="2755287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华为就此认命了吗？非也，华为亮出了自己的王牌，发布了自主可控的鸿蒙操作系统。</a:t>
            </a:r>
          </a:p>
        </p:txBody>
      </p:sp>
      <p:sp>
        <p:nvSpPr>
          <p:cNvPr id="4" name="幻灯片编号占位符 3"/>
          <p:cNvSpPr>
            <a:spLocks noGrp="1"/>
          </p:cNvSpPr>
          <p:nvPr>
            <p:ph type="sldNum" sz="quarter" idx="10"/>
          </p:nvPr>
        </p:nvSpPr>
        <p:spPr/>
        <p:txBody>
          <a:bodyPr/>
          <a:lstStyle/>
          <a:p>
            <a:pPr>
              <a:defRPr/>
            </a:pPr>
            <a:fld id="{7367F5F2-8E74-435B-A677-1ACD5088BEBC}" type="slidenum">
              <a:rPr lang="en-US" altLang="zh-CN" smtClean="0"/>
              <a:pPr>
                <a:defRPr/>
              </a:pPr>
              <a:t>79</a:t>
            </a:fld>
            <a:endParaRPr lang="en-US" altLang="zh-CN"/>
          </a:p>
        </p:txBody>
      </p:sp>
    </p:spTree>
    <p:extLst>
      <p:ext uri="{BB962C8B-B14F-4D97-AF65-F5344CB8AC3E}">
        <p14:creationId xmlns:p14="http://schemas.microsoft.com/office/powerpoint/2010/main" val="2654516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dirty="0">
                <a:effectLst/>
              </a:rPr>
              <a:t>harmony</a:t>
            </a:r>
            <a:r>
              <a:rPr lang="zh-CN" altLang="en-US" dirty="0">
                <a:effectLst/>
              </a:rPr>
              <a:t>，</a:t>
            </a:r>
            <a:r>
              <a:rPr lang="zh-CN" altLang="en-US" sz="1600" kern="1200" dirty="0">
                <a:solidFill>
                  <a:schemeClr val="tx1"/>
                </a:solidFill>
                <a:effectLst/>
                <a:latin typeface="Arial" charset="0"/>
                <a:ea typeface="宋体" pitchFamily="2" charset="-122"/>
                <a:cs typeface="+mn-cs"/>
              </a:rPr>
              <a:t>和谐</a:t>
            </a:r>
          </a:p>
          <a:p>
            <a:r>
              <a:rPr lang="zh-CN" altLang="en-US" sz="1600" b="0" i="0" u="none" strike="noStrike" kern="1200" dirty="0">
                <a:solidFill>
                  <a:schemeClr val="tx1"/>
                </a:solidFill>
                <a:effectLst/>
                <a:latin typeface="Arial" charset="0"/>
                <a:ea typeface="宋体" pitchFamily="2" charset="-122"/>
                <a:cs typeface="+mn-cs"/>
                <a:hlinkClick r:id="rId3"/>
              </a:rPr>
              <a:t>宥</a:t>
            </a:r>
            <a:r>
              <a:rPr lang="zh-CN" altLang="en-US" sz="1600" b="0" i="0" u="none" strike="noStrike" kern="1200" dirty="0">
                <a:solidFill>
                  <a:schemeClr val="tx1"/>
                </a:solidFill>
                <a:effectLst/>
                <a:latin typeface="Arial" charset="0"/>
                <a:ea typeface="宋体" pitchFamily="2" charset="-122"/>
                <a:cs typeface="+mn-cs"/>
              </a:rPr>
              <a:t>拼音： </a:t>
            </a:r>
            <a:r>
              <a:rPr lang="en-US" altLang="zh-CN" sz="1600" b="0" i="0" u="none" strike="noStrike" kern="1200" dirty="0">
                <a:solidFill>
                  <a:schemeClr val="tx1"/>
                </a:solidFill>
                <a:effectLst/>
                <a:latin typeface="Arial" charset="0"/>
                <a:ea typeface="宋体" pitchFamily="2" charset="-122"/>
                <a:cs typeface="+mn-cs"/>
              </a:rPr>
              <a:t>[</a:t>
            </a:r>
            <a:r>
              <a:rPr lang="en-US" altLang="zh-CN" sz="1600" b="0" i="0" u="none" strike="noStrike" kern="1200" dirty="0" err="1">
                <a:solidFill>
                  <a:schemeClr val="tx1"/>
                </a:solidFill>
                <a:effectLst/>
                <a:latin typeface="Arial" charset="0"/>
                <a:ea typeface="宋体" pitchFamily="2" charset="-122"/>
                <a:cs typeface="+mn-cs"/>
              </a:rPr>
              <a:t>yòu</a:t>
            </a:r>
            <a:r>
              <a:rPr lang="en-US" altLang="zh-CN" sz="1600" b="0" i="0" u="none" strike="noStrike" kern="1200" dirty="0">
                <a:solidFill>
                  <a:schemeClr val="tx1"/>
                </a:solidFill>
                <a:effectLst/>
                <a:latin typeface="Arial" charset="0"/>
                <a:ea typeface="宋体" pitchFamily="2" charset="-122"/>
                <a:cs typeface="+mn-cs"/>
              </a:rPr>
              <a:t>] </a:t>
            </a:r>
            <a:r>
              <a:rPr lang="zh-CN" altLang="en-US" sz="1600" b="0" i="0" u="none" strike="noStrike" kern="1200" dirty="0">
                <a:solidFill>
                  <a:schemeClr val="tx1"/>
                </a:solidFill>
                <a:effectLst/>
                <a:latin typeface="Arial" charset="0"/>
                <a:ea typeface="宋体" pitchFamily="2" charset="-122"/>
                <a:cs typeface="+mn-cs"/>
              </a:rPr>
              <a:t>，释义： 宽恕；原谅。</a:t>
            </a:r>
            <a:endParaRPr lang="en-US" altLang="zh-CN" sz="1600" b="0" i="0" u="none" strike="noStrike" kern="1200" dirty="0">
              <a:solidFill>
                <a:schemeClr val="tx1"/>
              </a:solidFill>
              <a:effectLst/>
              <a:latin typeface="Arial" charset="0"/>
              <a:ea typeface="宋体" pitchFamily="2" charset="-122"/>
              <a:cs typeface="+mn-cs"/>
            </a:endParaRPr>
          </a:p>
          <a:p>
            <a:r>
              <a:rPr lang="zh-CN" altLang="en-US" sz="1600" b="0" i="0" u="none" strike="noStrike" kern="1200" dirty="0">
                <a:solidFill>
                  <a:schemeClr val="tx1"/>
                </a:solidFill>
                <a:effectLst/>
                <a:latin typeface="Arial" charset="0"/>
                <a:ea typeface="宋体" pitchFamily="2" charset="-122"/>
                <a:cs typeface="+mn-cs"/>
              </a:rPr>
              <a:t>窅冥</a:t>
            </a:r>
            <a:r>
              <a:rPr lang="en-US" altLang="zh-CN" sz="1600" b="0" i="0" u="none" strike="noStrike" kern="1200" dirty="0">
                <a:solidFill>
                  <a:schemeClr val="tx1"/>
                </a:solidFill>
                <a:effectLst/>
                <a:latin typeface="Arial" charset="0"/>
                <a:ea typeface="宋体" pitchFamily="2" charset="-122"/>
                <a:cs typeface="+mn-cs"/>
              </a:rPr>
              <a:t>(</a:t>
            </a:r>
            <a:r>
              <a:rPr lang="en-US" altLang="zh-CN" sz="1600" b="0" i="0" u="none" strike="noStrike" kern="1200" dirty="0" err="1">
                <a:solidFill>
                  <a:schemeClr val="tx1"/>
                </a:solidFill>
                <a:effectLst/>
                <a:latin typeface="Arial" charset="0"/>
                <a:ea typeface="宋体" pitchFamily="2" charset="-122"/>
                <a:cs typeface="+mn-cs"/>
              </a:rPr>
              <a:t>yǎo</a:t>
            </a:r>
            <a:r>
              <a:rPr lang="en-US" altLang="zh-CN" sz="1600" b="0" i="0" u="none" strike="noStrike" kern="1200" dirty="0">
                <a:solidFill>
                  <a:schemeClr val="tx1"/>
                </a:solidFill>
                <a:effectLst/>
                <a:latin typeface="Arial" charset="0"/>
                <a:ea typeface="宋体" pitchFamily="2" charset="-122"/>
                <a:cs typeface="+mn-cs"/>
              </a:rPr>
              <a:t> </a:t>
            </a:r>
            <a:r>
              <a:rPr lang="en-US" altLang="zh-CN" sz="1600" b="0" i="0" u="none" strike="noStrike" kern="1200" dirty="0" err="1">
                <a:solidFill>
                  <a:schemeClr val="tx1"/>
                </a:solidFill>
                <a:effectLst/>
                <a:latin typeface="Arial" charset="0"/>
                <a:ea typeface="宋体" pitchFamily="2" charset="-122"/>
                <a:cs typeface="+mn-cs"/>
              </a:rPr>
              <a:t>mínɡ</a:t>
            </a:r>
            <a:r>
              <a:rPr lang="en-US" altLang="zh-CN" sz="1600" b="0" i="0" u="none" strike="noStrike" kern="1200" dirty="0">
                <a:solidFill>
                  <a:schemeClr val="tx1"/>
                </a:solidFill>
                <a:effectLst/>
                <a:latin typeface="Arial" charset="0"/>
                <a:ea typeface="宋体" pitchFamily="2" charset="-122"/>
                <a:cs typeface="+mn-cs"/>
              </a:rPr>
              <a:t>)</a:t>
            </a:r>
          </a:p>
          <a:p>
            <a:r>
              <a:rPr lang="zh-CN" altLang="en-US" sz="1600" b="0" i="0" u="none" strike="noStrike" kern="1200" dirty="0">
                <a:solidFill>
                  <a:schemeClr val="tx1"/>
                </a:solidFill>
                <a:effectLst/>
                <a:latin typeface="Arial" charset="0"/>
                <a:ea typeface="宋体" pitchFamily="2" charset="-122"/>
                <a:cs typeface="+mn-cs"/>
              </a:rPr>
              <a:t>从兹，读音</a:t>
            </a:r>
            <a:r>
              <a:rPr lang="en-US" altLang="zh-CN" sz="1600" b="0" i="0" u="none" strike="noStrike" kern="1200" dirty="0" err="1">
                <a:solidFill>
                  <a:schemeClr val="tx1"/>
                </a:solidFill>
                <a:effectLst/>
                <a:latin typeface="Arial" charset="0"/>
                <a:ea typeface="宋体" pitchFamily="2" charset="-122"/>
                <a:cs typeface="+mn-cs"/>
              </a:rPr>
              <a:t>cóng</a:t>
            </a:r>
            <a:r>
              <a:rPr lang="en-US" altLang="zh-CN" sz="1600" b="0" i="0" u="none" strike="noStrike" kern="1200" dirty="0">
                <a:solidFill>
                  <a:schemeClr val="tx1"/>
                </a:solidFill>
                <a:effectLst/>
                <a:latin typeface="Arial" charset="0"/>
                <a:ea typeface="宋体" pitchFamily="2" charset="-122"/>
                <a:cs typeface="+mn-cs"/>
              </a:rPr>
              <a:t> </a:t>
            </a:r>
            <a:r>
              <a:rPr lang="en-US" altLang="zh-CN" sz="1600" b="0" i="0" u="none" strike="noStrike" kern="1200" dirty="0" err="1">
                <a:solidFill>
                  <a:schemeClr val="tx1"/>
                </a:solidFill>
                <a:effectLst/>
                <a:latin typeface="Arial" charset="0"/>
                <a:ea typeface="宋体" pitchFamily="2" charset="-122"/>
                <a:cs typeface="+mn-cs"/>
              </a:rPr>
              <a:t>zī</a:t>
            </a:r>
            <a:endParaRPr lang="zh-CN" altLang="en-US" sz="1600" b="0" i="0" u="none" strike="noStrike" kern="1200" dirty="0">
              <a:solidFill>
                <a:schemeClr val="tx1"/>
              </a:solidFill>
              <a:effectLst/>
              <a:latin typeface="Arial" charset="0"/>
              <a:ea typeface="宋体" pitchFamily="2" charset="-122"/>
              <a:cs typeface="+mn-cs"/>
            </a:endParaRPr>
          </a:p>
          <a:p>
            <a:r>
              <a:rPr kumimoji="1" lang="zh-CN" altLang="en-US" dirty="0"/>
              <a:t>华为在遭受美帝国主义和谷歌的打压下，并没有以牙还牙，而是以宽广的胸怀，希望和谐，足见我们伟大的中华民族的优秀企业的气度不凡。</a:t>
            </a:r>
          </a:p>
        </p:txBody>
      </p:sp>
      <p:sp>
        <p:nvSpPr>
          <p:cNvPr id="4" name="幻灯片编号占位符 3"/>
          <p:cNvSpPr>
            <a:spLocks noGrp="1"/>
          </p:cNvSpPr>
          <p:nvPr>
            <p:ph type="sldNum" sz="quarter" idx="10"/>
          </p:nvPr>
        </p:nvSpPr>
        <p:spPr/>
        <p:txBody>
          <a:bodyPr/>
          <a:lstStyle/>
          <a:p>
            <a:pPr>
              <a:defRPr/>
            </a:pPr>
            <a:fld id="{7367F5F2-8E74-435B-A677-1ACD5088BEBC}" type="slidenum">
              <a:rPr lang="en-US" altLang="zh-CN" smtClean="0"/>
              <a:pPr>
                <a:defRPr/>
              </a:pPr>
              <a:t>80</a:t>
            </a:fld>
            <a:endParaRPr lang="en-US" altLang="zh-CN"/>
          </a:p>
        </p:txBody>
      </p:sp>
    </p:spTree>
    <p:extLst>
      <p:ext uri="{BB962C8B-B14F-4D97-AF65-F5344CB8AC3E}">
        <p14:creationId xmlns:p14="http://schemas.microsoft.com/office/powerpoint/2010/main" val="3798358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5B5A6FA-E8C6-4BAA-8CC7-58B8F221D35B}"/>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E921512-D31F-4699-A2B8-7012D214FE94}" type="slidenum">
              <a:rPr lang="en-US" altLang="zh-CN"/>
              <a:pPr>
                <a:spcBef>
                  <a:spcPct val="0"/>
                </a:spcBef>
              </a:pPr>
              <a:t>4</a:t>
            </a:fld>
            <a:endParaRPr lang="en-US" altLang="zh-CN"/>
          </a:p>
        </p:txBody>
      </p:sp>
      <p:sp>
        <p:nvSpPr>
          <p:cNvPr id="7171" name="Rectangle 2">
            <a:extLst>
              <a:ext uri="{FF2B5EF4-FFF2-40B4-BE49-F238E27FC236}">
                <a16:creationId xmlns:a16="http://schemas.microsoft.com/office/drawing/2014/main" id="{72B139E7-E277-4658-B3BB-B660261B5243}"/>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1DA65861-8B64-49C8-AD10-E290C8C1D4B1}"/>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979299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sz="1600" b="0" i="0" u="none" strike="noStrike" kern="1200" dirty="0">
                <a:solidFill>
                  <a:schemeClr val="tx1"/>
                </a:solidFill>
                <a:effectLst/>
                <a:latin typeface="Arial" charset="0"/>
                <a:ea typeface="宋体" pitchFamily="2" charset="-122"/>
                <a:cs typeface="+mn-cs"/>
              </a:rPr>
              <a:t>[</a:t>
            </a:r>
            <a:r>
              <a:rPr lang="fr-FR" altLang="zh-CN" sz="1600" b="0" i="0" u="none" strike="noStrike" kern="1200" dirty="0" err="1">
                <a:solidFill>
                  <a:schemeClr val="tx1"/>
                </a:solidFill>
                <a:effectLst/>
                <a:latin typeface="Arial" charset="0"/>
                <a:ea typeface="宋体" pitchFamily="2" charset="-122"/>
                <a:cs typeface="+mn-cs"/>
              </a:rPr>
              <a:t>hùn</a:t>
            </a:r>
            <a:r>
              <a:rPr lang="fr-FR" altLang="zh-CN" sz="1600" b="0" i="0" u="none" strike="noStrike" kern="1200" dirty="0">
                <a:solidFill>
                  <a:schemeClr val="tx1"/>
                </a:solidFill>
                <a:effectLst/>
                <a:latin typeface="Arial" charset="0"/>
                <a:ea typeface="宋体" pitchFamily="2" charset="-122"/>
                <a:cs typeface="+mn-cs"/>
              </a:rPr>
              <a:t> </a:t>
            </a:r>
            <a:r>
              <a:rPr lang="fr-FR" altLang="zh-CN" sz="1600" b="0" i="0" u="none" strike="noStrike" kern="1200" dirty="0" err="1">
                <a:solidFill>
                  <a:schemeClr val="tx1"/>
                </a:solidFill>
                <a:effectLst/>
                <a:latin typeface="Arial" charset="0"/>
                <a:ea typeface="宋体" pitchFamily="2" charset="-122"/>
                <a:cs typeface="+mn-cs"/>
              </a:rPr>
              <a:t>dùn</a:t>
            </a:r>
            <a:r>
              <a:rPr lang="fr-FR" altLang="zh-CN" sz="1600" b="0" i="0" u="none" strike="noStrike" kern="1200" dirty="0">
                <a:solidFill>
                  <a:schemeClr val="tx1"/>
                </a:solidFill>
                <a:effectLst/>
                <a:latin typeface="Arial" charset="0"/>
                <a:ea typeface="宋体" pitchFamily="2" charset="-122"/>
                <a:cs typeface="+mn-cs"/>
              </a:rPr>
              <a:t>] </a:t>
            </a:r>
          </a:p>
          <a:p>
            <a:r>
              <a:rPr lang="zh-CN" altLang="fr-FR" sz="1600" b="0" i="0" u="none" strike="noStrike" kern="1200" dirty="0">
                <a:solidFill>
                  <a:schemeClr val="tx1"/>
                </a:solidFill>
                <a:effectLst/>
                <a:latin typeface="Arial" charset="0"/>
                <a:ea typeface="宋体" pitchFamily="2" charset="-122"/>
                <a:cs typeface="+mn-cs"/>
                <a:hlinkClick r:id="rId3"/>
              </a:rPr>
              <a:t>混沌</a:t>
            </a:r>
            <a:endParaRPr lang="en-US" altLang="zh-CN" sz="1600" b="0" i="0" u="none" strike="noStrike" kern="1200" dirty="0">
              <a:solidFill>
                <a:schemeClr val="tx1"/>
              </a:solidFill>
              <a:effectLst/>
              <a:latin typeface="Arial" charset="0"/>
              <a:ea typeface="宋体" pitchFamily="2" charset="-122"/>
              <a:cs typeface="+mn-cs"/>
            </a:endParaRPr>
          </a:p>
          <a:p>
            <a:r>
              <a:rPr lang="zh-CN" altLang="en-US" sz="1600" b="0" i="0" u="none" strike="noStrike" kern="1200" dirty="0">
                <a:solidFill>
                  <a:schemeClr val="tx1"/>
                </a:solidFill>
                <a:effectLst/>
                <a:latin typeface="Arial" charset="0"/>
                <a:ea typeface="宋体" pitchFamily="2" charset="-122"/>
                <a:cs typeface="+mn-cs"/>
              </a:rPr>
              <a:t>华为肩负着</a:t>
            </a:r>
            <a:r>
              <a:rPr lang="zh-CN" altLang="en-US" sz="1600" b="1" dirty="0">
                <a:solidFill>
                  <a:srgbClr val="C00000"/>
                </a:solidFill>
                <a:latin typeface="微软雅黑" charset="-122"/>
                <a:ea typeface="微软雅黑" charset="-122"/>
                <a:cs typeface="微软雅黑" charset="-122"/>
              </a:rPr>
              <a:t>求实创新，开发自主可控国产操作系统的伟大使命。</a:t>
            </a:r>
            <a:endParaRPr lang="fr-FR" altLang="zh-CN" sz="1600" b="0" i="0" u="none" strike="noStrike" kern="1200" dirty="0">
              <a:solidFill>
                <a:schemeClr val="tx1"/>
              </a:solidFill>
              <a:effectLst/>
              <a:latin typeface="Arial" charset="0"/>
              <a:ea typeface="宋体" pitchFamily="2"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7367F5F2-8E74-435B-A677-1ACD5088BEBC}" type="slidenum">
              <a:rPr lang="en-US" altLang="zh-CN" smtClean="0"/>
              <a:pPr>
                <a:defRPr/>
              </a:pPr>
              <a:t>81</a:t>
            </a:fld>
            <a:endParaRPr lang="en-US" altLang="zh-CN"/>
          </a:p>
        </p:txBody>
      </p:sp>
    </p:spTree>
    <p:extLst>
      <p:ext uri="{BB962C8B-B14F-4D97-AF65-F5344CB8AC3E}">
        <p14:creationId xmlns:p14="http://schemas.microsoft.com/office/powerpoint/2010/main" val="2434242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b="0" i="0" u="none" strike="noStrike" kern="1200" dirty="0">
                <a:solidFill>
                  <a:schemeClr val="tx1"/>
                </a:solidFill>
                <a:effectLst/>
                <a:latin typeface="Arial" charset="0"/>
                <a:ea typeface="宋体" pitchFamily="2" charset="-122"/>
                <a:cs typeface="+mn-cs"/>
              </a:rPr>
              <a:t>2012</a:t>
            </a:r>
            <a:r>
              <a:rPr lang="zh-CN" altLang="en-US" sz="1600" b="0" i="0" u="none" strike="noStrike" kern="1200" dirty="0">
                <a:solidFill>
                  <a:schemeClr val="tx1"/>
                </a:solidFill>
                <a:effectLst/>
                <a:latin typeface="Arial" charset="0"/>
                <a:ea typeface="宋体" pitchFamily="2" charset="-122"/>
                <a:cs typeface="+mn-cs"/>
              </a:rPr>
              <a:t>年，华为开始规划自有操作系统“鸿蒙”。</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[11]</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2019</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5</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17</a:t>
            </a:r>
            <a:r>
              <a:rPr lang="zh-CN" altLang="en-US" sz="1600" b="0" i="0" u="none" strike="noStrike" kern="1200" dirty="0">
                <a:solidFill>
                  <a:schemeClr val="tx1"/>
                </a:solidFill>
                <a:effectLst/>
                <a:latin typeface="Arial" charset="0"/>
                <a:ea typeface="宋体" pitchFamily="2" charset="-122"/>
                <a:cs typeface="+mn-cs"/>
              </a:rPr>
              <a:t>日，由</a:t>
            </a:r>
            <a:r>
              <a:rPr lang="zh-CN" altLang="en-US" sz="1600" b="0" i="0" u="none" strike="noStrike" kern="1200" dirty="0">
                <a:solidFill>
                  <a:schemeClr val="tx1"/>
                </a:solidFill>
                <a:effectLst/>
                <a:latin typeface="Arial" charset="0"/>
                <a:ea typeface="宋体" pitchFamily="2" charset="-122"/>
                <a:cs typeface="+mn-cs"/>
                <a:hlinkClick r:id="rId3"/>
              </a:rPr>
              <a:t>任正非</a:t>
            </a:r>
            <a:r>
              <a:rPr lang="zh-CN" altLang="en-US" sz="1600" b="0" i="0" u="none" strike="noStrike" kern="1200" dirty="0">
                <a:solidFill>
                  <a:schemeClr val="tx1"/>
                </a:solidFill>
                <a:effectLst/>
                <a:latin typeface="Arial" charset="0"/>
                <a:ea typeface="宋体" pitchFamily="2" charset="-122"/>
                <a:cs typeface="+mn-cs"/>
              </a:rPr>
              <a:t>领导的华为操作系统团队开发自主产权操作系统</a:t>
            </a:r>
            <a:r>
              <a:rPr lang="en-US" altLang="zh-CN" sz="1600" b="0" i="0" u="none" strike="noStrike" kern="1200" dirty="0">
                <a:solidFill>
                  <a:schemeClr val="tx1"/>
                </a:solidFill>
                <a:effectLst/>
                <a:latin typeface="Arial" charset="0"/>
                <a:ea typeface="宋体" pitchFamily="2" charset="-122"/>
                <a:cs typeface="+mn-cs"/>
              </a:rPr>
              <a:t>——</a:t>
            </a:r>
            <a:r>
              <a:rPr lang="zh-CN" altLang="en-US" sz="1600" b="0" i="0" u="none" strike="noStrike" kern="1200" dirty="0">
                <a:solidFill>
                  <a:schemeClr val="tx1"/>
                </a:solidFill>
                <a:effectLst/>
                <a:latin typeface="Arial" charset="0"/>
                <a:ea typeface="宋体" pitchFamily="2" charset="-122"/>
                <a:cs typeface="+mn-cs"/>
              </a:rPr>
              <a:t>鸿蒙。</a:t>
            </a:r>
          </a:p>
          <a:p>
            <a:r>
              <a:rPr lang="en-US" altLang="zh-CN" sz="1600" b="0" i="0" u="none" strike="noStrike" kern="1200" dirty="0">
                <a:solidFill>
                  <a:schemeClr val="tx1"/>
                </a:solidFill>
                <a:effectLst/>
                <a:latin typeface="Arial" charset="0"/>
                <a:ea typeface="宋体" pitchFamily="2" charset="-122"/>
                <a:cs typeface="+mn-cs"/>
              </a:rPr>
              <a:t>2019</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5</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24</a:t>
            </a:r>
            <a:r>
              <a:rPr lang="zh-CN" altLang="en-US" sz="1600" b="0" i="0" u="none" strike="noStrike" kern="1200" dirty="0">
                <a:solidFill>
                  <a:schemeClr val="tx1"/>
                </a:solidFill>
                <a:effectLst/>
                <a:latin typeface="Arial" charset="0"/>
                <a:ea typeface="宋体" pitchFamily="2" charset="-122"/>
                <a:cs typeface="+mn-cs"/>
              </a:rPr>
              <a:t>日，</a:t>
            </a:r>
            <a:r>
              <a:rPr lang="zh-CN" altLang="en-US" sz="1600" b="0" i="0" u="none" strike="noStrike" kern="1200" dirty="0">
                <a:solidFill>
                  <a:schemeClr val="tx1"/>
                </a:solidFill>
                <a:effectLst/>
                <a:latin typeface="Arial" charset="0"/>
                <a:ea typeface="宋体" pitchFamily="2" charset="-122"/>
                <a:cs typeface="+mn-cs"/>
                <a:hlinkClick r:id="rId4"/>
              </a:rPr>
              <a:t>国家知识产权局</a:t>
            </a:r>
            <a:r>
              <a:rPr lang="zh-CN" altLang="en-US" sz="1600" b="0" i="0" u="none" strike="noStrike" kern="1200" dirty="0">
                <a:solidFill>
                  <a:schemeClr val="tx1"/>
                </a:solidFill>
                <a:effectLst/>
                <a:latin typeface="Arial" charset="0"/>
                <a:ea typeface="宋体" pitchFamily="2" charset="-122"/>
                <a:cs typeface="+mn-cs"/>
                <a:hlinkClick r:id="rId5"/>
              </a:rPr>
              <a:t>商标局</a:t>
            </a:r>
            <a:r>
              <a:rPr lang="zh-CN" altLang="en-US" sz="1600" b="0" i="0" u="none" strike="noStrike" kern="1200" dirty="0">
                <a:solidFill>
                  <a:schemeClr val="tx1"/>
                </a:solidFill>
                <a:effectLst/>
                <a:latin typeface="Arial" charset="0"/>
                <a:ea typeface="宋体" pitchFamily="2" charset="-122"/>
                <a:cs typeface="+mn-cs"/>
              </a:rPr>
              <a:t>网站显示，华为已申请“华为鸿蒙”商标，申请日期是</a:t>
            </a:r>
            <a:r>
              <a:rPr lang="en-US" altLang="zh-CN" sz="1600" b="0" i="0" u="none" strike="noStrike" kern="1200" dirty="0">
                <a:solidFill>
                  <a:schemeClr val="tx1"/>
                </a:solidFill>
                <a:effectLst/>
                <a:latin typeface="Arial" charset="0"/>
                <a:ea typeface="宋体" pitchFamily="2" charset="-122"/>
                <a:cs typeface="+mn-cs"/>
              </a:rPr>
              <a:t>2018</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8</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24</a:t>
            </a:r>
            <a:r>
              <a:rPr lang="zh-CN" altLang="en-US" sz="1600" b="0" i="0" u="none" strike="noStrike" kern="1200" dirty="0">
                <a:solidFill>
                  <a:schemeClr val="tx1"/>
                </a:solidFill>
                <a:effectLst/>
                <a:latin typeface="Arial" charset="0"/>
                <a:ea typeface="宋体" pitchFamily="2" charset="-122"/>
                <a:cs typeface="+mn-cs"/>
              </a:rPr>
              <a:t>日，注册公告日期是</a:t>
            </a:r>
            <a:r>
              <a:rPr lang="en-US" altLang="zh-CN" sz="1600" b="0" i="0" u="none" strike="noStrike" kern="1200" dirty="0">
                <a:solidFill>
                  <a:schemeClr val="tx1"/>
                </a:solidFill>
                <a:effectLst/>
                <a:latin typeface="Arial" charset="0"/>
                <a:ea typeface="宋体" pitchFamily="2" charset="-122"/>
                <a:cs typeface="+mn-cs"/>
              </a:rPr>
              <a:t>2019</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5</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14</a:t>
            </a:r>
            <a:r>
              <a:rPr lang="zh-CN" altLang="en-US" sz="1600" b="0" i="0" u="none" strike="noStrike" kern="1200" dirty="0">
                <a:solidFill>
                  <a:schemeClr val="tx1"/>
                </a:solidFill>
                <a:effectLst/>
                <a:latin typeface="Arial" charset="0"/>
                <a:ea typeface="宋体" pitchFamily="2" charset="-122"/>
                <a:cs typeface="+mn-cs"/>
              </a:rPr>
              <a:t>日，专用权限期是从</a:t>
            </a:r>
            <a:r>
              <a:rPr lang="en-US" altLang="zh-CN" sz="1600" b="0" i="0" u="none" strike="noStrike" kern="1200" dirty="0">
                <a:solidFill>
                  <a:schemeClr val="tx1"/>
                </a:solidFill>
                <a:effectLst/>
                <a:latin typeface="Arial" charset="0"/>
                <a:ea typeface="宋体" pitchFamily="2" charset="-122"/>
                <a:cs typeface="+mn-cs"/>
              </a:rPr>
              <a:t>2019</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5</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14</a:t>
            </a:r>
            <a:r>
              <a:rPr lang="zh-CN" altLang="en-US" sz="1600" b="0" i="0" u="none" strike="noStrike" kern="1200" dirty="0">
                <a:solidFill>
                  <a:schemeClr val="tx1"/>
                </a:solidFill>
                <a:effectLst/>
                <a:latin typeface="Arial" charset="0"/>
                <a:ea typeface="宋体" pitchFamily="2" charset="-122"/>
                <a:cs typeface="+mn-cs"/>
              </a:rPr>
              <a:t>日到</a:t>
            </a:r>
            <a:r>
              <a:rPr lang="en-US" altLang="zh-CN" sz="1600" b="0" i="0" u="none" strike="noStrike" kern="1200" dirty="0">
                <a:solidFill>
                  <a:schemeClr val="tx1"/>
                </a:solidFill>
                <a:effectLst/>
                <a:latin typeface="Arial" charset="0"/>
                <a:ea typeface="宋体" pitchFamily="2" charset="-122"/>
                <a:cs typeface="+mn-cs"/>
              </a:rPr>
              <a:t>2029</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5</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13</a:t>
            </a:r>
            <a:r>
              <a:rPr lang="zh-CN" altLang="en-US" sz="1600" b="0" i="0" u="none" strike="noStrike" kern="1200" dirty="0">
                <a:solidFill>
                  <a:schemeClr val="tx1"/>
                </a:solidFill>
                <a:effectLst/>
                <a:latin typeface="Arial" charset="0"/>
                <a:ea typeface="宋体" pitchFamily="2" charset="-122"/>
                <a:cs typeface="+mn-cs"/>
              </a:rPr>
              <a:t>日。</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[12]</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2019</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8</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9</a:t>
            </a:r>
            <a:r>
              <a:rPr lang="zh-CN" altLang="en-US" sz="1600" b="0" i="0" u="none" strike="noStrike" kern="1200" dirty="0">
                <a:solidFill>
                  <a:schemeClr val="tx1"/>
                </a:solidFill>
                <a:effectLst/>
                <a:latin typeface="Arial" charset="0"/>
                <a:ea typeface="宋体" pitchFamily="2" charset="-122"/>
                <a:cs typeface="+mn-cs"/>
              </a:rPr>
              <a:t>日，华为正式发布鸿蒙系统。同时</a:t>
            </a:r>
            <a:r>
              <a:rPr lang="zh-CN" altLang="en-US" sz="1600" b="0" i="0" u="none" strike="noStrike" kern="1200" dirty="0">
                <a:solidFill>
                  <a:schemeClr val="tx1"/>
                </a:solidFill>
                <a:effectLst/>
                <a:latin typeface="Arial" charset="0"/>
                <a:ea typeface="宋体" pitchFamily="2" charset="-122"/>
                <a:cs typeface="+mn-cs"/>
                <a:hlinkClick r:id="rId6"/>
              </a:rPr>
              <a:t>余承东</a:t>
            </a:r>
            <a:r>
              <a:rPr lang="zh-CN" altLang="en-US" sz="1600" b="0" i="0" u="none" strike="noStrike" kern="1200" dirty="0">
                <a:solidFill>
                  <a:schemeClr val="tx1"/>
                </a:solidFill>
                <a:effectLst/>
                <a:latin typeface="Arial" charset="0"/>
                <a:ea typeface="宋体" pitchFamily="2" charset="-122"/>
                <a:cs typeface="+mn-cs"/>
              </a:rPr>
              <a:t>也表示，鸿蒙</a:t>
            </a:r>
            <a:r>
              <a:rPr lang="en-US" altLang="zh-CN" sz="1600" b="0" i="0" u="none" strike="noStrike" kern="1200" dirty="0">
                <a:solidFill>
                  <a:schemeClr val="tx1"/>
                </a:solidFill>
                <a:effectLst/>
                <a:latin typeface="Arial" charset="0"/>
                <a:ea typeface="宋体" pitchFamily="2" charset="-122"/>
                <a:cs typeface="+mn-cs"/>
              </a:rPr>
              <a:t>OS</a:t>
            </a:r>
            <a:r>
              <a:rPr lang="zh-CN" altLang="en-US" sz="1600" b="0" i="0" u="none" strike="noStrike" kern="1200" dirty="0">
                <a:solidFill>
                  <a:schemeClr val="tx1"/>
                </a:solidFill>
                <a:effectLst/>
                <a:latin typeface="Arial" charset="0"/>
                <a:ea typeface="宋体" pitchFamily="2" charset="-122"/>
                <a:cs typeface="+mn-cs"/>
              </a:rPr>
              <a:t>实行开源。</a:t>
            </a:r>
            <a:r>
              <a:rPr lang="en-US" altLang="zh-CN" sz="1600" b="0" i="0" u="none" strike="noStrike" kern="1200" baseline="30000" dirty="0">
                <a:solidFill>
                  <a:schemeClr val="tx1"/>
                </a:solidFill>
                <a:effectLst/>
                <a:latin typeface="Arial" charset="0"/>
                <a:ea typeface="宋体" pitchFamily="2" charset="-122"/>
                <a:cs typeface="+mn-cs"/>
              </a:rPr>
              <a:t>[13-14]</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2020</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8</a:t>
            </a:r>
            <a:r>
              <a:rPr lang="zh-CN" altLang="en-US" sz="1600" b="0" i="0" u="none" strike="noStrike" kern="1200" dirty="0">
                <a:solidFill>
                  <a:schemeClr val="tx1"/>
                </a:solidFill>
                <a:effectLst/>
                <a:latin typeface="Arial" charset="0"/>
                <a:ea typeface="宋体" pitchFamily="2" charset="-122"/>
                <a:cs typeface="+mn-cs"/>
              </a:rPr>
              <a:t>月，在</a:t>
            </a:r>
            <a:r>
              <a:rPr lang="zh-CN" altLang="en-US" sz="1600" b="0" i="0" u="none" strike="noStrike" kern="1200" dirty="0">
                <a:solidFill>
                  <a:schemeClr val="tx1"/>
                </a:solidFill>
                <a:effectLst/>
                <a:latin typeface="Arial" charset="0"/>
                <a:ea typeface="宋体" pitchFamily="2" charset="-122"/>
                <a:cs typeface="+mn-cs"/>
                <a:hlinkClick r:id="rId7"/>
              </a:rPr>
              <a:t>中国信息化百人会</a:t>
            </a:r>
            <a:r>
              <a:rPr lang="en-US" altLang="zh-CN" sz="1600" b="0" i="0" u="none" strike="noStrike" kern="1200" dirty="0">
                <a:solidFill>
                  <a:schemeClr val="tx1"/>
                </a:solidFill>
                <a:effectLst/>
                <a:latin typeface="Arial" charset="0"/>
                <a:ea typeface="宋体" pitchFamily="2" charset="-122"/>
                <a:cs typeface="+mn-cs"/>
              </a:rPr>
              <a:t>2020</a:t>
            </a:r>
            <a:r>
              <a:rPr lang="zh-CN" altLang="en-US" sz="1600" b="0" i="0" u="none" strike="noStrike" kern="1200" dirty="0">
                <a:solidFill>
                  <a:schemeClr val="tx1"/>
                </a:solidFill>
                <a:effectLst/>
                <a:latin typeface="Arial" charset="0"/>
                <a:ea typeface="宋体" pitchFamily="2" charset="-122"/>
                <a:cs typeface="+mn-cs"/>
              </a:rPr>
              <a:t>年峰会上，华为消费者业务</a:t>
            </a:r>
            <a:r>
              <a:rPr lang="en-US" altLang="zh-CN" sz="1600" b="0" i="0" u="none" strike="noStrike" kern="1200" dirty="0">
                <a:solidFill>
                  <a:schemeClr val="tx1"/>
                </a:solidFill>
                <a:effectLst/>
                <a:latin typeface="Arial" charset="0"/>
                <a:ea typeface="宋体" pitchFamily="2" charset="-122"/>
                <a:cs typeface="+mn-cs"/>
              </a:rPr>
              <a:t>CEO</a:t>
            </a:r>
            <a:r>
              <a:rPr lang="zh-CN" altLang="en-US" sz="1600" b="0" i="0" u="none" strike="noStrike" kern="1200" dirty="0">
                <a:solidFill>
                  <a:schemeClr val="tx1"/>
                </a:solidFill>
                <a:effectLst/>
                <a:latin typeface="Arial" charset="0"/>
                <a:ea typeface="宋体" pitchFamily="2" charset="-122"/>
                <a:cs typeface="+mn-cs"/>
                <a:hlinkClick r:id="rId6"/>
              </a:rPr>
              <a:t>余承东</a:t>
            </a:r>
            <a:r>
              <a:rPr lang="zh-CN" altLang="en-US" sz="1600" b="0" i="0" u="none" strike="noStrike" kern="1200" dirty="0">
                <a:solidFill>
                  <a:schemeClr val="tx1"/>
                </a:solidFill>
                <a:effectLst/>
                <a:latin typeface="Arial" charset="0"/>
                <a:ea typeface="宋体" pitchFamily="2" charset="-122"/>
                <a:cs typeface="+mn-cs"/>
              </a:rPr>
              <a:t>表示，鸿蒙截至</a:t>
            </a:r>
            <a:r>
              <a:rPr lang="en-US" altLang="zh-CN" sz="1600" b="0" i="0" u="none" strike="noStrike" kern="1200" dirty="0">
                <a:solidFill>
                  <a:schemeClr val="tx1"/>
                </a:solidFill>
                <a:effectLst/>
                <a:latin typeface="Arial" charset="0"/>
                <a:ea typeface="宋体" pitchFamily="2" charset="-122"/>
                <a:cs typeface="+mn-cs"/>
              </a:rPr>
              <a:t>2020</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8</a:t>
            </a:r>
            <a:r>
              <a:rPr lang="zh-CN" altLang="en-US" sz="1600" b="0" i="0" u="none" strike="noStrike" kern="1200" dirty="0">
                <a:solidFill>
                  <a:schemeClr val="tx1"/>
                </a:solidFill>
                <a:effectLst/>
                <a:latin typeface="Arial" charset="0"/>
                <a:ea typeface="宋体" pitchFamily="2" charset="-122"/>
                <a:cs typeface="+mn-cs"/>
              </a:rPr>
              <a:t>月已经应用到华为智慧屏、华为手表上，未来有信心应用到</a:t>
            </a:r>
            <a:r>
              <a:rPr lang="en-US" altLang="zh-CN" sz="1600" b="0" i="0" u="none" strike="noStrike" kern="1200" dirty="0">
                <a:solidFill>
                  <a:schemeClr val="tx1"/>
                </a:solidFill>
                <a:effectLst/>
                <a:latin typeface="Arial" charset="0"/>
                <a:ea typeface="宋体" pitchFamily="2" charset="-122"/>
                <a:cs typeface="+mn-cs"/>
              </a:rPr>
              <a:t>1+8+N</a:t>
            </a:r>
            <a:r>
              <a:rPr lang="zh-CN" altLang="en-US" sz="1600" b="0" i="0" u="none" strike="noStrike" kern="1200" dirty="0">
                <a:solidFill>
                  <a:schemeClr val="tx1"/>
                </a:solidFill>
                <a:effectLst/>
                <a:latin typeface="Arial" charset="0"/>
                <a:ea typeface="宋体" pitchFamily="2" charset="-122"/>
                <a:cs typeface="+mn-cs"/>
              </a:rPr>
              <a:t>全场景终端设备上。</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[15]</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2020</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9</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10</a:t>
            </a:r>
            <a:r>
              <a:rPr lang="zh-CN" altLang="en-US" sz="1600" b="0" i="0" u="none" strike="noStrike" kern="1200" dirty="0">
                <a:solidFill>
                  <a:schemeClr val="tx1"/>
                </a:solidFill>
                <a:effectLst/>
                <a:latin typeface="Arial" charset="0"/>
                <a:ea typeface="宋体" pitchFamily="2" charset="-122"/>
                <a:cs typeface="+mn-cs"/>
              </a:rPr>
              <a:t>日，华为鸿蒙系统升级至华为鸿蒙系统</a:t>
            </a:r>
            <a:r>
              <a:rPr lang="en-US" altLang="zh-CN" sz="1600" b="0" i="0" u="none" strike="noStrike" kern="1200" dirty="0">
                <a:solidFill>
                  <a:schemeClr val="tx1"/>
                </a:solidFill>
                <a:effectLst/>
                <a:latin typeface="Arial" charset="0"/>
                <a:ea typeface="宋体" pitchFamily="2" charset="-122"/>
                <a:cs typeface="+mn-cs"/>
              </a:rPr>
              <a:t>2.0</a:t>
            </a:r>
            <a:r>
              <a:rPr lang="zh-CN" altLang="en-US" sz="1600" b="0" i="0" u="none" strike="noStrike" kern="1200" dirty="0">
                <a:solidFill>
                  <a:schemeClr val="tx1"/>
                </a:solidFill>
                <a:effectLst/>
                <a:latin typeface="Arial" charset="0"/>
                <a:ea typeface="宋体" pitchFamily="2" charset="-122"/>
                <a:cs typeface="+mn-cs"/>
              </a:rPr>
              <a:t>版本，即</a:t>
            </a:r>
            <a:r>
              <a:rPr lang="en-US" altLang="zh-CN" sz="1600" b="0" i="0" u="none" strike="noStrike" kern="1200" dirty="0" err="1">
                <a:solidFill>
                  <a:schemeClr val="tx1"/>
                </a:solidFill>
                <a:effectLst/>
                <a:latin typeface="Arial" charset="0"/>
                <a:ea typeface="宋体" pitchFamily="2" charset="-122"/>
                <a:cs typeface="+mn-cs"/>
              </a:rPr>
              <a:t>HarmonyOS</a:t>
            </a:r>
            <a:r>
              <a:rPr lang="en-US" altLang="zh-CN" sz="1600" b="0" i="0" u="none" strike="noStrike" kern="1200" dirty="0">
                <a:solidFill>
                  <a:schemeClr val="tx1"/>
                </a:solidFill>
                <a:effectLst/>
                <a:latin typeface="Arial" charset="0"/>
                <a:ea typeface="宋体" pitchFamily="2" charset="-122"/>
                <a:cs typeface="+mn-cs"/>
              </a:rPr>
              <a:t> 2.0</a:t>
            </a:r>
            <a:r>
              <a:rPr lang="zh-CN" altLang="en-US" sz="1600" b="0" i="0" u="none" strike="noStrike" kern="1200" dirty="0">
                <a:solidFill>
                  <a:schemeClr val="tx1"/>
                </a:solidFill>
                <a:effectLst/>
                <a:latin typeface="Arial" charset="0"/>
                <a:ea typeface="宋体" pitchFamily="2" charset="-122"/>
                <a:cs typeface="+mn-cs"/>
              </a:rPr>
              <a:t>，并面向</a:t>
            </a:r>
            <a:r>
              <a:rPr lang="en-US" altLang="zh-CN" sz="1600" b="0" i="0" u="none" strike="noStrike" kern="1200" dirty="0">
                <a:solidFill>
                  <a:schemeClr val="tx1"/>
                </a:solidFill>
                <a:effectLst/>
                <a:latin typeface="Arial" charset="0"/>
                <a:ea typeface="宋体" pitchFamily="2" charset="-122"/>
                <a:cs typeface="+mn-cs"/>
              </a:rPr>
              <a:t>128</a:t>
            </a:r>
            <a:r>
              <a:rPr lang="en-US" altLang="zh-CN" sz="1600" b="0" i="0" u="none" strike="noStrike" kern="1200" dirty="0">
                <a:solidFill>
                  <a:schemeClr val="tx1"/>
                </a:solidFill>
                <a:effectLst/>
                <a:latin typeface="Arial" charset="0"/>
                <a:ea typeface="宋体" pitchFamily="2" charset="-122"/>
                <a:cs typeface="+mn-cs"/>
                <a:hlinkClick r:id="rId8"/>
              </a:rPr>
              <a:t>KB</a:t>
            </a:r>
            <a:r>
              <a:rPr lang="en-US" altLang="zh-CN" sz="1600" b="0" i="0" u="none" strike="noStrike" kern="1200" dirty="0">
                <a:solidFill>
                  <a:schemeClr val="tx1"/>
                </a:solidFill>
                <a:effectLst/>
                <a:latin typeface="Arial" charset="0"/>
                <a:ea typeface="宋体" pitchFamily="2" charset="-122"/>
                <a:cs typeface="+mn-cs"/>
              </a:rPr>
              <a:t>-128</a:t>
            </a:r>
            <a:r>
              <a:rPr lang="en-US" altLang="zh-CN" sz="1600" b="0" i="0" u="none" strike="noStrike" kern="1200" dirty="0">
                <a:solidFill>
                  <a:schemeClr val="tx1"/>
                </a:solidFill>
                <a:effectLst/>
                <a:latin typeface="Arial" charset="0"/>
                <a:ea typeface="宋体" pitchFamily="2" charset="-122"/>
                <a:cs typeface="+mn-cs"/>
                <a:hlinkClick r:id="rId9"/>
              </a:rPr>
              <a:t>MB</a:t>
            </a:r>
            <a:r>
              <a:rPr lang="zh-CN" altLang="en-US" sz="1600" b="0" i="0" u="none" strike="noStrike" kern="1200" dirty="0">
                <a:solidFill>
                  <a:schemeClr val="tx1"/>
                </a:solidFill>
                <a:effectLst/>
                <a:latin typeface="Arial" charset="0"/>
                <a:ea typeface="宋体" pitchFamily="2" charset="-122"/>
                <a:cs typeface="+mn-cs"/>
              </a:rPr>
              <a:t>终端设备开源。余承东表示，</a:t>
            </a:r>
            <a:r>
              <a:rPr lang="en-US" altLang="zh-CN" sz="1600" b="0" i="0" u="none" strike="noStrike" kern="1200" dirty="0">
                <a:solidFill>
                  <a:schemeClr val="tx1"/>
                </a:solidFill>
                <a:effectLst/>
                <a:latin typeface="Arial" charset="0"/>
                <a:ea typeface="宋体" pitchFamily="2" charset="-122"/>
                <a:cs typeface="+mn-cs"/>
              </a:rPr>
              <a:t>2020</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12</a:t>
            </a:r>
            <a:r>
              <a:rPr lang="zh-CN" altLang="en-US" sz="1600" b="0" i="0" u="none" strike="noStrike" kern="1200" dirty="0">
                <a:solidFill>
                  <a:schemeClr val="tx1"/>
                </a:solidFill>
                <a:effectLst/>
                <a:latin typeface="Arial" charset="0"/>
                <a:ea typeface="宋体" pitchFamily="2" charset="-122"/>
                <a:cs typeface="+mn-cs"/>
              </a:rPr>
              <a:t>月份将面向开发者提供鸿蒙</a:t>
            </a:r>
            <a:r>
              <a:rPr lang="en-US" altLang="zh-CN" sz="1600" b="0" i="0" u="none" strike="noStrike" kern="1200" dirty="0">
                <a:solidFill>
                  <a:schemeClr val="tx1"/>
                </a:solidFill>
                <a:effectLst/>
                <a:latin typeface="Arial" charset="0"/>
                <a:ea typeface="宋体" pitchFamily="2" charset="-122"/>
                <a:cs typeface="+mn-cs"/>
              </a:rPr>
              <a:t>2.0</a:t>
            </a:r>
            <a:r>
              <a:rPr lang="zh-CN" altLang="en-US" sz="1600" b="0" i="0" u="none" strike="noStrike" kern="1200" dirty="0">
                <a:solidFill>
                  <a:schemeClr val="tx1"/>
                </a:solidFill>
                <a:effectLst/>
                <a:latin typeface="Arial" charset="0"/>
                <a:ea typeface="宋体" pitchFamily="2" charset="-122"/>
                <a:cs typeface="+mn-cs"/>
              </a:rPr>
              <a:t>的</a:t>
            </a:r>
            <a:r>
              <a:rPr lang="en-US" altLang="zh-CN" sz="1600" b="0" i="0" u="none" strike="noStrike" kern="1200" dirty="0">
                <a:solidFill>
                  <a:schemeClr val="tx1"/>
                </a:solidFill>
                <a:effectLst/>
                <a:latin typeface="Arial" charset="0"/>
                <a:ea typeface="宋体" pitchFamily="2" charset="-122"/>
                <a:cs typeface="+mn-cs"/>
              </a:rPr>
              <a:t>beta</a:t>
            </a:r>
            <a:r>
              <a:rPr lang="zh-CN" altLang="en-US" sz="1600" b="0" i="0" u="none" strike="noStrike" kern="1200" dirty="0">
                <a:solidFill>
                  <a:schemeClr val="tx1"/>
                </a:solidFill>
                <a:effectLst/>
                <a:latin typeface="Arial" charset="0"/>
                <a:ea typeface="宋体" pitchFamily="2" charset="-122"/>
                <a:cs typeface="+mn-cs"/>
              </a:rPr>
              <a:t>版本。</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[6]</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2020</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12</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16</a:t>
            </a:r>
            <a:r>
              <a:rPr lang="zh-CN" altLang="en-US" sz="1600" b="0" i="0" u="none" strike="noStrike" kern="1200" dirty="0">
                <a:solidFill>
                  <a:schemeClr val="tx1"/>
                </a:solidFill>
                <a:effectLst/>
                <a:latin typeface="Arial" charset="0"/>
                <a:ea typeface="宋体" pitchFamily="2" charset="-122"/>
                <a:cs typeface="+mn-cs"/>
              </a:rPr>
              <a:t>日，华为正式发布</a:t>
            </a:r>
            <a:r>
              <a:rPr lang="en-US" altLang="zh-CN" sz="1600" b="0" i="0" u="none" strike="noStrike" kern="1200" dirty="0" err="1">
                <a:solidFill>
                  <a:schemeClr val="tx1"/>
                </a:solidFill>
                <a:effectLst/>
                <a:latin typeface="Arial" charset="0"/>
                <a:ea typeface="宋体" pitchFamily="2" charset="-122"/>
                <a:cs typeface="+mn-cs"/>
              </a:rPr>
              <a:t>HarmonyOS</a:t>
            </a:r>
            <a:r>
              <a:rPr lang="en-US" altLang="zh-CN" sz="1600" b="0" i="0" u="none" strike="noStrike" kern="1200" dirty="0">
                <a:solidFill>
                  <a:schemeClr val="tx1"/>
                </a:solidFill>
                <a:effectLst/>
                <a:latin typeface="Arial" charset="0"/>
                <a:ea typeface="宋体" pitchFamily="2" charset="-122"/>
                <a:cs typeface="+mn-cs"/>
              </a:rPr>
              <a:t> 2.0</a:t>
            </a:r>
            <a:r>
              <a:rPr lang="zh-CN" altLang="en-US" sz="1600" b="0" i="0" u="none" strike="noStrike" kern="1200" dirty="0">
                <a:solidFill>
                  <a:schemeClr val="tx1"/>
                </a:solidFill>
                <a:effectLst/>
                <a:latin typeface="Arial" charset="0"/>
                <a:ea typeface="宋体" pitchFamily="2" charset="-122"/>
                <a:cs typeface="+mn-cs"/>
              </a:rPr>
              <a:t>手机开发者</a:t>
            </a:r>
            <a:r>
              <a:rPr lang="en-US" altLang="zh-CN" sz="1600" b="0" i="0" u="none" strike="noStrike" kern="1200" dirty="0">
                <a:solidFill>
                  <a:schemeClr val="tx1"/>
                </a:solidFill>
                <a:effectLst/>
                <a:latin typeface="Arial" charset="0"/>
                <a:ea typeface="宋体" pitchFamily="2" charset="-122"/>
                <a:cs typeface="+mn-cs"/>
              </a:rPr>
              <a:t>Beta</a:t>
            </a:r>
            <a:r>
              <a:rPr lang="zh-CN" altLang="en-US" sz="1600" b="0" i="0" u="none" strike="noStrike" kern="1200" dirty="0">
                <a:solidFill>
                  <a:schemeClr val="tx1"/>
                </a:solidFill>
                <a:effectLst/>
                <a:latin typeface="Arial" charset="0"/>
                <a:ea typeface="宋体" pitchFamily="2" charset="-122"/>
                <a:cs typeface="+mn-cs"/>
              </a:rPr>
              <a:t>版本。</a:t>
            </a:r>
            <a:r>
              <a:rPr lang="zh-CN" altLang="en-US" sz="1600" b="0" i="0" u="none" strike="noStrike" kern="1200" dirty="0">
                <a:solidFill>
                  <a:schemeClr val="tx1"/>
                </a:solidFill>
                <a:effectLst/>
                <a:latin typeface="Arial" charset="0"/>
                <a:ea typeface="宋体" pitchFamily="2" charset="-122"/>
                <a:cs typeface="+mn-cs"/>
                <a:hlinkClick r:id="rId10"/>
              </a:rPr>
              <a:t>华为消费者业务</a:t>
            </a:r>
            <a:r>
              <a:rPr lang="zh-CN" altLang="en-US" sz="1600" b="0" i="0" u="none" strike="noStrike" kern="1200" dirty="0">
                <a:solidFill>
                  <a:schemeClr val="tx1"/>
                </a:solidFill>
                <a:effectLst/>
                <a:latin typeface="Arial" charset="0"/>
                <a:ea typeface="宋体" pitchFamily="2" charset="-122"/>
                <a:cs typeface="+mn-cs"/>
              </a:rPr>
              <a:t>软件部总裁王成录表示，</a:t>
            </a:r>
            <a:r>
              <a:rPr lang="en-US" altLang="zh-CN" sz="1600" b="0" i="0" u="none" strike="noStrike" kern="1200" dirty="0">
                <a:solidFill>
                  <a:schemeClr val="tx1"/>
                </a:solidFill>
                <a:effectLst/>
                <a:latin typeface="Arial" charset="0"/>
                <a:ea typeface="宋体" pitchFamily="2" charset="-122"/>
                <a:cs typeface="+mn-cs"/>
              </a:rPr>
              <a:t>2020</a:t>
            </a:r>
            <a:r>
              <a:rPr lang="zh-CN" altLang="en-US" sz="1600" b="0" i="0" u="none" strike="noStrike" kern="1200" dirty="0">
                <a:solidFill>
                  <a:schemeClr val="tx1"/>
                </a:solidFill>
                <a:effectLst/>
                <a:latin typeface="Arial" charset="0"/>
                <a:ea typeface="宋体" pitchFamily="2" charset="-122"/>
                <a:cs typeface="+mn-cs"/>
              </a:rPr>
              <a:t>年已有</a:t>
            </a:r>
            <a:r>
              <a:rPr lang="zh-CN" altLang="en-US" sz="1600" b="0" i="0" u="none" strike="noStrike" kern="1200" dirty="0">
                <a:solidFill>
                  <a:schemeClr val="tx1"/>
                </a:solidFill>
                <a:effectLst/>
                <a:latin typeface="Arial" charset="0"/>
                <a:ea typeface="宋体" pitchFamily="2" charset="-122"/>
                <a:cs typeface="+mn-cs"/>
                <a:hlinkClick r:id="rId11"/>
              </a:rPr>
              <a:t>美的</a:t>
            </a:r>
            <a:r>
              <a:rPr lang="zh-CN" altLang="en-US" sz="1600" b="0" i="0" u="none" strike="noStrike" kern="1200" dirty="0">
                <a:solidFill>
                  <a:schemeClr val="tx1"/>
                </a:solidFill>
                <a:effectLst/>
                <a:latin typeface="Arial" charset="0"/>
                <a:ea typeface="宋体" pitchFamily="2" charset="-122"/>
                <a:cs typeface="+mn-cs"/>
              </a:rPr>
              <a:t>、</a:t>
            </a:r>
            <a:r>
              <a:rPr lang="zh-CN" altLang="en-US" sz="1600" b="0" i="0" u="none" strike="noStrike" kern="1200" dirty="0">
                <a:solidFill>
                  <a:schemeClr val="tx1"/>
                </a:solidFill>
                <a:effectLst/>
                <a:latin typeface="Arial" charset="0"/>
                <a:ea typeface="宋体" pitchFamily="2" charset="-122"/>
                <a:cs typeface="+mn-cs"/>
                <a:hlinkClick r:id="rId12"/>
              </a:rPr>
              <a:t>九阳</a:t>
            </a:r>
            <a:r>
              <a:rPr lang="zh-CN" altLang="en-US" sz="1600" b="0" i="0" u="none" strike="noStrike" kern="1200" dirty="0">
                <a:solidFill>
                  <a:schemeClr val="tx1"/>
                </a:solidFill>
                <a:effectLst/>
                <a:latin typeface="Arial" charset="0"/>
                <a:ea typeface="宋体" pitchFamily="2" charset="-122"/>
                <a:cs typeface="+mn-cs"/>
              </a:rPr>
              <a:t>、</a:t>
            </a:r>
            <a:r>
              <a:rPr lang="zh-CN" altLang="en-US" sz="1600" b="0" i="0" u="none" strike="noStrike" kern="1200" dirty="0">
                <a:solidFill>
                  <a:schemeClr val="tx1"/>
                </a:solidFill>
                <a:effectLst/>
                <a:latin typeface="Arial" charset="0"/>
                <a:ea typeface="宋体" pitchFamily="2" charset="-122"/>
                <a:cs typeface="+mn-cs"/>
                <a:hlinkClick r:id="rId13"/>
              </a:rPr>
              <a:t>老板电器</a:t>
            </a:r>
            <a:r>
              <a:rPr lang="zh-CN" altLang="en-US" sz="1600" b="0" i="0" u="none" strike="noStrike" kern="1200" dirty="0">
                <a:solidFill>
                  <a:schemeClr val="tx1"/>
                </a:solidFill>
                <a:effectLst/>
                <a:latin typeface="Arial" charset="0"/>
                <a:ea typeface="宋体" pitchFamily="2" charset="-122"/>
                <a:cs typeface="+mn-cs"/>
              </a:rPr>
              <a:t>、海雀科技搭载鸿蒙系统，</a:t>
            </a:r>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年，鸿蒙的目标是覆盖</a:t>
            </a:r>
            <a:r>
              <a:rPr lang="en-US" altLang="zh-CN" sz="1600" b="0" i="0" u="none" strike="noStrike" kern="1200" dirty="0">
                <a:solidFill>
                  <a:schemeClr val="tx1"/>
                </a:solidFill>
                <a:effectLst/>
                <a:latin typeface="Arial" charset="0"/>
                <a:ea typeface="宋体" pitchFamily="2" charset="-122"/>
                <a:cs typeface="+mn-cs"/>
              </a:rPr>
              <a:t>40+</a:t>
            </a:r>
            <a:r>
              <a:rPr lang="zh-CN" altLang="en-US" sz="1600" b="0" i="0" u="none" strike="noStrike" kern="1200" dirty="0">
                <a:solidFill>
                  <a:schemeClr val="tx1"/>
                </a:solidFill>
                <a:effectLst/>
                <a:latin typeface="Arial" charset="0"/>
                <a:ea typeface="宋体" pitchFamily="2" charset="-122"/>
                <a:cs typeface="+mn-cs"/>
              </a:rPr>
              <a:t>主流品牌</a:t>
            </a:r>
            <a:r>
              <a:rPr lang="en-US" altLang="zh-CN" sz="1600" b="0" i="0" u="none" strike="noStrike" kern="1200" dirty="0">
                <a:solidFill>
                  <a:schemeClr val="tx1"/>
                </a:solidFill>
                <a:effectLst/>
                <a:latin typeface="Arial" charset="0"/>
                <a:ea typeface="宋体" pitchFamily="2" charset="-122"/>
                <a:cs typeface="+mn-cs"/>
              </a:rPr>
              <a:t>1</a:t>
            </a:r>
            <a:r>
              <a:rPr lang="zh-CN" altLang="en-US" sz="1600" b="0" i="0" u="none" strike="noStrike" kern="1200" dirty="0">
                <a:solidFill>
                  <a:schemeClr val="tx1"/>
                </a:solidFill>
                <a:effectLst/>
                <a:latin typeface="Arial" charset="0"/>
                <a:ea typeface="宋体" pitchFamily="2" charset="-122"/>
                <a:cs typeface="+mn-cs"/>
              </a:rPr>
              <a:t>亿台以上设备。</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[7]</a:t>
            </a:r>
            <a:r>
              <a:rPr lang="zh-CN" altLang="en-US" sz="1600" b="0" i="0" u="none" strike="noStrike" kern="12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[16-17]</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2</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22</a:t>
            </a:r>
            <a:r>
              <a:rPr lang="zh-CN" altLang="en-US" sz="1600" b="0" i="0" u="none" strike="noStrike" kern="1200" dirty="0">
                <a:solidFill>
                  <a:schemeClr val="tx1"/>
                </a:solidFill>
                <a:effectLst/>
                <a:latin typeface="Arial" charset="0"/>
                <a:ea typeface="宋体" pitchFamily="2" charset="-122"/>
                <a:cs typeface="+mn-cs"/>
              </a:rPr>
              <a:t>日晚，华为正式宣布</a:t>
            </a:r>
            <a:r>
              <a:rPr lang="en-US" altLang="zh-CN" sz="1600" b="0" i="0" u="none" strike="noStrike" kern="1200" dirty="0" err="1">
                <a:solidFill>
                  <a:schemeClr val="tx1"/>
                </a:solidFill>
                <a:effectLst/>
                <a:latin typeface="Arial" charset="0"/>
                <a:ea typeface="宋体" pitchFamily="2" charset="-122"/>
                <a:cs typeface="+mn-cs"/>
              </a:rPr>
              <a:t>HarmonyOS</a:t>
            </a:r>
            <a:r>
              <a:rPr lang="zh-CN" altLang="en-US" sz="1600" b="0" i="0" u="none" strike="noStrike" kern="1200" dirty="0">
                <a:solidFill>
                  <a:schemeClr val="tx1"/>
                </a:solidFill>
                <a:effectLst/>
                <a:latin typeface="Arial" charset="0"/>
                <a:ea typeface="宋体" pitchFamily="2" charset="-122"/>
                <a:cs typeface="+mn-cs"/>
              </a:rPr>
              <a:t>将于</a:t>
            </a:r>
            <a:r>
              <a:rPr lang="en-US" altLang="zh-CN" sz="1600" b="0" i="0" u="none" strike="noStrike" kern="1200" dirty="0">
                <a:solidFill>
                  <a:schemeClr val="tx1"/>
                </a:solidFill>
                <a:effectLst/>
                <a:latin typeface="Arial" charset="0"/>
                <a:ea typeface="宋体" pitchFamily="2" charset="-122"/>
                <a:cs typeface="+mn-cs"/>
              </a:rPr>
              <a:t>4</a:t>
            </a:r>
            <a:r>
              <a:rPr lang="zh-CN" altLang="en-US" sz="1600" b="0" i="0" u="none" strike="noStrike" kern="1200" dirty="0">
                <a:solidFill>
                  <a:schemeClr val="tx1"/>
                </a:solidFill>
                <a:effectLst/>
                <a:latin typeface="Arial" charset="0"/>
                <a:ea typeface="宋体" pitchFamily="2" charset="-122"/>
                <a:cs typeface="+mn-cs"/>
              </a:rPr>
              <a:t>月上线，华为</a:t>
            </a:r>
            <a:r>
              <a:rPr lang="en-US" altLang="zh-CN" sz="1600" b="0" i="0" u="none" strike="noStrike" kern="1200" dirty="0">
                <a:solidFill>
                  <a:schemeClr val="tx1"/>
                </a:solidFill>
                <a:effectLst/>
                <a:latin typeface="Arial" charset="0"/>
                <a:ea typeface="宋体" pitchFamily="2" charset="-122"/>
                <a:cs typeface="+mn-cs"/>
              </a:rPr>
              <a:t>Mate X2</a:t>
            </a:r>
            <a:r>
              <a:rPr lang="zh-CN" altLang="en-US" sz="1600" b="0" i="0" u="none" strike="noStrike" kern="1200" dirty="0">
                <a:solidFill>
                  <a:schemeClr val="tx1"/>
                </a:solidFill>
                <a:effectLst/>
                <a:latin typeface="Arial" charset="0"/>
                <a:ea typeface="宋体" pitchFamily="2" charset="-122"/>
                <a:cs typeface="+mn-cs"/>
              </a:rPr>
              <a:t>将首批升级。</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[40]</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3</a:t>
            </a:r>
            <a:r>
              <a:rPr lang="zh-CN" altLang="en-US" sz="1600" b="0" i="0" u="none" strike="noStrike" kern="1200" dirty="0">
                <a:solidFill>
                  <a:schemeClr val="tx1"/>
                </a:solidFill>
                <a:effectLst/>
                <a:latin typeface="Arial" charset="0"/>
                <a:ea typeface="宋体" pitchFamily="2" charset="-122"/>
                <a:cs typeface="+mn-cs"/>
              </a:rPr>
              <a:t>月，华为消费者业务软件部总裁、鸿蒙操作系统负责人</a:t>
            </a:r>
            <a:r>
              <a:rPr lang="zh-CN" altLang="en-US" sz="1600" b="0" i="0" u="none" strike="noStrike" kern="1200" dirty="0">
                <a:solidFill>
                  <a:schemeClr val="tx1"/>
                </a:solidFill>
                <a:effectLst/>
                <a:latin typeface="Arial" charset="0"/>
                <a:ea typeface="宋体" pitchFamily="2" charset="-122"/>
                <a:cs typeface="+mn-cs"/>
                <a:hlinkClick r:id="rId14"/>
              </a:rPr>
              <a:t>王成录</a:t>
            </a:r>
            <a:r>
              <a:rPr lang="zh-CN" altLang="en-US" sz="1600" b="0" i="0" u="none" strike="noStrike" kern="1200" dirty="0">
                <a:solidFill>
                  <a:schemeClr val="tx1"/>
                </a:solidFill>
                <a:effectLst/>
                <a:latin typeface="Arial" charset="0"/>
                <a:ea typeface="宋体" pitchFamily="2" charset="-122"/>
                <a:cs typeface="+mn-cs"/>
              </a:rPr>
              <a:t>表示，</a:t>
            </a:r>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年搭载鸿蒙操作系统的物联网设备（手机、</a:t>
            </a:r>
            <a:r>
              <a:rPr lang="en-US" altLang="zh-CN" sz="1600" b="0" i="0" u="none" strike="noStrike" kern="1200" dirty="0">
                <a:solidFill>
                  <a:schemeClr val="tx1"/>
                </a:solidFill>
                <a:effectLst/>
                <a:latin typeface="Arial" charset="0"/>
                <a:ea typeface="宋体" pitchFamily="2" charset="-122"/>
                <a:cs typeface="+mn-cs"/>
              </a:rPr>
              <a:t>Pad</a:t>
            </a:r>
            <a:r>
              <a:rPr lang="zh-CN" altLang="en-US" sz="1600" b="0" i="0" u="none" strike="noStrike" kern="1200" dirty="0">
                <a:solidFill>
                  <a:schemeClr val="tx1"/>
                </a:solidFill>
                <a:effectLst/>
                <a:latin typeface="Arial" charset="0"/>
                <a:ea typeface="宋体" pitchFamily="2" charset="-122"/>
                <a:cs typeface="+mn-cs"/>
              </a:rPr>
              <a:t>、手表、智慧屏、音箱等智慧物联产品）有望达到</a:t>
            </a:r>
            <a:r>
              <a:rPr lang="en-US" altLang="zh-CN" sz="1600" b="0" i="0" u="none" strike="noStrike" kern="1200" dirty="0">
                <a:solidFill>
                  <a:schemeClr val="tx1"/>
                </a:solidFill>
                <a:effectLst/>
                <a:latin typeface="Arial" charset="0"/>
                <a:ea typeface="宋体" pitchFamily="2" charset="-122"/>
                <a:cs typeface="+mn-cs"/>
              </a:rPr>
              <a:t>3</a:t>
            </a:r>
            <a:r>
              <a:rPr lang="zh-CN" altLang="en-US" sz="1600" b="0" i="0" u="none" strike="noStrike" kern="1200" dirty="0">
                <a:solidFill>
                  <a:schemeClr val="tx1"/>
                </a:solidFill>
                <a:effectLst/>
                <a:latin typeface="Arial" charset="0"/>
                <a:ea typeface="宋体" pitchFamily="2" charset="-122"/>
                <a:cs typeface="+mn-cs"/>
              </a:rPr>
              <a:t>亿台，其中手机将超过</a:t>
            </a:r>
            <a:r>
              <a:rPr lang="en-US" altLang="zh-CN" sz="1600" b="0" i="0" u="none" strike="noStrike" kern="1200" dirty="0">
                <a:solidFill>
                  <a:schemeClr val="tx1"/>
                </a:solidFill>
                <a:effectLst/>
                <a:latin typeface="Arial" charset="0"/>
                <a:ea typeface="宋体" pitchFamily="2" charset="-122"/>
                <a:cs typeface="+mn-cs"/>
              </a:rPr>
              <a:t>2</a:t>
            </a:r>
            <a:r>
              <a:rPr lang="zh-CN" altLang="en-US" sz="1600" b="0" i="0" u="none" strike="noStrike" kern="1200" dirty="0">
                <a:solidFill>
                  <a:schemeClr val="tx1"/>
                </a:solidFill>
                <a:effectLst/>
                <a:latin typeface="Arial" charset="0"/>
                <a:ea typeface="宋体" pitchFamily="2" charset="-122"/>
                <a:cs typeface="+mn-cs"/>
              </a:rPr>
              <a:t>亿台，将力争让鸿蒙生态的市场份额达到</a:t>
            </a:r>
            <a:r>
              <a:rPr lang="en-US" altLang="zh-CN" sz="1600" b="0" i="0" u="none" strike="noStrike" kern="1200" dirty="0">
                <a:solidFill>
                  <a:schemeClr val="tx1"/>
                </a:solidFill>
                <a:effectLst/>
                <a:latin typeface="Arial" charset="0"/>
                <a:ea typeface="宋体" pitchFamily="2" charset="-122"/>
                <a:cs typeface="+mn-cs"/>
              </a:rPr>
              <a:t>16%</a:t>
            </a:r>
            <a:r>
              <a:rPr lang="zh-CN" altLang="en-US" sz="1600" b="0" i="0" u="none" strike="noStrike" kern="1200" dirty="0">
                <a:solidFill>
                  <a:schemeClr val="tx1"/>
                </a:solidFill>
                <a:effectLst/>
                <a:latin typeface="Arial" charset="0"/>
                <a:ea typeface="宋体" pitchFamily="2" charset="-122"/>
                <a:cs typeface="+mn-cs"/>
              </a:rPr>
              <a:t>。</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[41]</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4</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22</a:t>
            </a:r>
            <a:r>
              <a:rPr lang="zh-CN" altLang="en-US" sz="1600" b="0" i="0" u="none" strike="noStrike" kern="1200" dirty="0">
                <a:solidFill>
                  <a:schemeClr val="tx1"/>
                </a:solidFill>
                <a:effectLst/>
                <a:latin typeface="Arial" charset="0"/>
                <a:ea typeface="宋体" pitchFamily="2" charset="-122"/>
                <a:cs typeface="+mn-cs"/>
              </a:rPr>
              <a:t>日，华为 </a:t>
            </a:r>
            <a:r>
              <a:rPr lang="en-US" altLang="zh-CN" sz="1600" b="0" i="0" u="none" strike="noStrike" kern="1200" dirty="0" err="1">
                <a:solidFill>
                  <a:schemeClr val="tx1"/>
                </a:solidFill>
                <a:effectLst/>
                <a:latin typeface="Arial" charset="0"/>
                <a:ea typeface="宋体" pitchFamily="2" charset="-122"/>
                <a:cs typeface="+mn-cs"/>
              </a:rPr>
              <a:t>HarmonyOS</a:t>
            </a:r>
            <a:r>
              <a:rPr lang="en-US" altLang="zh-CN" sz="1600" b="0" i="0" u="none" strike="noStrike" kern="1200" dirty="0">
                <a:solidFill>
                  <a:schemeClr val="tx1"/>
                </a:solidFill>
                <a:effectLst/>
                <a:latin typeface="Arial" charset="0"/>
                <a:ea typeface="宋体" pitchFamily="2" charset="-122"/>
                <a:cs typeface="+mn-cs"/>
              </a:rPr>
              <a:t> </a:t>
            </a:r>
            <a:r>
              <a:rPr lang="zh-CN" altLang="en-US" sz="1600" b="0" i="0" u="none" strike="noStrike" kern="1200" dirty="0">
                <a:solidFill>
                  <a:schemeClr val="tx1"/>
                </a:solidFill>
                <a:effectLst/>
                <a:latin typeface="Arial" charset="0"/>
                <a:ea typeface="宋体" pitchFamily="2" charset="-122"/>
                <a:cs typeface="+mn-cs"/>
              </a:rPr>
              <a:t>应用开发在线体验网站现已上线。</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[44]</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5</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18</a:t>
            </a:r>
            <a:r>
              <a:rPr lang="zh-CN" altLang="en-US" sz="1600" b="0" i="0" u="none" strike="noStrike" kern="1200" dirty="0">
                <a:solidFill>
                  <a:schemeClr val="tx1"/>
                </a:solidFill>
                <a:effectLst/>
                <a:latin typeface="Arial" charset="0"/>
                <a:ea typeface="宋体" pitchFamily="2" charset="-122"/>
                <a:cs typeface="+mn-cs"/>
              </a:rPr>
              <a:t>日，华为宣布华为</a:t>
            </a:r>
            <a:r>
              <a:rPr lang="en-US" altLang="zh-CN" sz="1600" b="0" i="0" u="none" strike="noStrike" kern="1200" dirty="0" err="1">
                <a:solidFill>
                  <a:schemeClr val="tx1"/>
                </a:solidFill>
                <a:effectLst/>
                <a:latin typeface="Arial" charset="0"/>
                <a:ea typeface="宋体" pitchFamily="2" charset="-122"/>
                <a:cs typeface="+mn-cs"/>
              </a:rPr>
              <a:t>HiLink</a:t>
            </a:r>
            <a:r>
              <a:rPr lang="zh-CN" altLang="en-US" sz="1600" b="0" i="0" u="none" strike="noStrike" kern="1200" dirty="0">
                <a:solidFill>
                  <a:schemeClr val="tx1"/>
                </a:solidFill>
                <a:effectLst/>
                <a:latin typeface="Arial" charset="0"/>
                <a:ea typeface="宋体" pitchFamily="2" charset="-122"/>
                <a:cs typeface="+mn-cs"/>
              </a:rPr>
              <a:t>将与</a:t>
            </a:r>
            <a:r>
              <a:rPr lang="en-US" altLang="zh-CN" sz="1600" b="0" i="0" u="none" strike="noStrike" kern="1200" dirty="0">
                <a:solidFill>
                  <a:schemeClr val="tx1"/>
                </a:solidFill>
                <a:effectLst/>
                <a:latin typeface="Arial" charset="0"/>
                <a:ea typeface="宋体" pitchFamily="2" charset="-122"/>
                <a:cs typeface="+mn-cs"/>
              </a:rPr>
              <a:t>Harmony OS</a:t>
            </a:r>
            <a:r>
              <a:rPr lang="zh-CN" altLang="en-US" sz="1600" b="0" i="0" u="none" strike="noStrike" kern="1200" dirty="0">
                <a:solidFill>
                  <a:schemeClr val="tx1"/>
                </a:solidFill>
                <a:effectLst/>
                <a:latin typeface="Arial" charset="0"/>
                <a:ea typeface="宋体" pitchFamily="2" charset="-122"/>
                <a:cs typeface="+mn-cs"/>
              </a:rPr>
              <a:t>统一为</a:t>
            </a:r>
            <a:r>
              <a:rPr lang="en-US" altLang="zh-CN" sz="1600" b="0" i="0" u="none" strike="noStrike" kern="1200" dirty="0">
                <a:solidFill>
                  <a:schemeClr val="tx1"/>
                </a:solidFill>
                <a:effectLst/>
                <a:latin typeface="Arial" charset="0"/>
                <a:ea typeface="宋体" pitchFamily="2" charset="-122"/>
                <a:cs typeface="+mn-cs"/>
                <a:hlinkClick r:id="rId15" invalidUrl="https://baike.baidu.com/item/Harmony OS Connect/57024111"/>
              </a:rPr>
              <a:t>Harmony OS Connect</a:t>
            </a:r>
            <a:r>
              <a:rPr lang="zh-CN" altLang="en-US" sz="1600" b="0" i="0" u="none" strike="noStrike" kern="1200" dirty="0">
                <a:solidFill>
                  <a:schemeClr val="tx1"/>
                </a:solidFill>
                <a:effectLst/>
                <a:latin typeface="Arial" charset="0"/>
                <a:ea typeface="宋体" pitchFamily="2" charset="-122"/>
                <a:cs typeface="+mn-cs"/>
              </a:rPr>
              <a:t>（鸿蒙智联）。</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[43]</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5</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25</a:t>
            </a:r>
            <a:r>
              <a:rPr lang="zh-CN" altLang="en-US" sz="1600" b="0" i="0" u="none" strike="noStrike" kern="1200" dirty="0">
                <a:solidFill>
                  <a:schemeClr val="tx1"/>
                </a:solidFill>
                <a:effectLst/>
                <a:latin typeface="Arial" charset="0"/>
                <a:ea typeface="宋体" pitchFamily="2" charset="-122"/>
                <a:cs typeface="+mn-cs"/>
              </a:rPr>
              <a:t>日，华为技术有限公司对外公布，计划在</a:t>
            </a:r>
            <a:r>
              <a:rPr lang="en-US" altLang="zh-CN" sz="1600" b="0" i="0" u="none" strike="noStrike" kern="1200" dirty="0">
                <a:solidFill>
                  <a:schemeClr val="tx1"/>
                </a:solidFill>
                <a:effectLst/>
                <a:latin typeface="Arial" charset="0"/>
                <a:ea typeface="宋体" pitchFamily="2" charset="-122"/>
                <a:cs typeface="+mn-cs"/>
              </a:rPr>
              <a:t>6</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a:t>
            </a:r>
            <a:r>
              <a:rPr lang="zh-CN" altLang="en-US" sz="1600" b="0" i="0" u="none" strike="noStrike" kern="1200" dirty="0">
                <a:solidFill>
                  <a:schemeClr val="tx1"/>
                </a:solidFill>
                <a:effectLst/>
                <a:latin typeface="Arial" charset="0"/>
                <a:ea typeface="宋体" pitchFamily="2" charset="-122"/>
                <a:cs typeface="+mn-cs"/>
              </a:rPr>
              <a:t>日正式举办鸿蒙产品发布会</a:t>
            </a:r>
            <a:r>
              <a:rPr lang="en-US" altLang="zh-CN" sz="1600" b="0" i="0" u="none" strike="noStrike" kern="1200" dirty="0">
                <a:solidFill>
                  <a:schemeClr val="tx1"/>
                </a:solidFill>
                <a:effectLst/>
                <a:latin typeface="Arial" charset="0"/>
                <a:ea typeface="宋体" pitchFamily="2" charset="-122"/>
                <a:cs typeface="+mn-cs"/>
              </a:rPr>
              <a:t>, </a:t>
            </a:r>
            <a:r>
              <a:rPr lang="zh-CN" altLang="en-US" sz="1600" b="0" i="0" u="none" strike="noStrike" kern="1200" dirty="0">
                <a:solidFill>
                  <a:schemeClr val="tx1"/>
                </a:solidFill>
                <a:effectLst/>
                <a:latin typeface="Arial" charset="0"/>
                <a:ea typeface="宋体" pitchFamily="2" charset="-122"/>
                <a:cs typeface="+mn-cs"/>
              </a:rPr>
              <a:t>预计此前只用于智慧屏、可穿戴设备等产品的鸿蒙操作系统将在更多产品品类上使用。</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[45]</a:t>
            </a:r>
            <a:r>
              <a:rPr lang="zh-CN" altLang="en-US" sz="1600" b="0" i="0" u="none" strike="noStrike" kern="1200" dirty="0">
                <a:solidFill>
                  <a:schemeClr val="tx1"/>
                </a:solidFill>
                <a:effectLst/>
                <a:latin typeface="Arial" charset="0"/>
                <a:ea typeface="宋体" pitchFamily="2" charset="-122"/>
                <a:cs typeface="+mn-cs"/>
              </a:rPr>
              <a:t>  </a:t>
            </a:r>
            <a:r>
              <a:rPr lang="en-US" altLang="zh-CN" sz="1600" b="0" i="0" u="none" strike="noStrike" kern="1200" dirty="0">
                <a:solidFill>
                  <a:schemeClr val="tx1"/>
                </a:solidFill>
                <a:effectLst/>
                <a:latin typeface="Arial" charset="0"/>
                <a:ea typeface="宋体" pitchFamily="2" charset="-122"/>
                <a:cs typeface="+mn-cs"/>
              </a:rPr>
              <a:t>5</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28</a:t>
            </a:r>
            <a:r>
              <a:rPr lang="zh-CN" altLang="en-US" sz="1600" b="0" i="0" u="none" strike="noStrike" kern="1200" dirty="0">
                <a:solidFill>
                  <a:schemeClr val="tx1"/>
                </a:solidFill>
                <a:effectLst/>
                <a:latin typeface="Arial" charset="0"/>
                <a:ea typeface="宋体" pitchFamily="2" charset="-122"/>
                <a:cs typeface="+mn-cs"/>
              </a:rPr>
              <a:t>日，魅族科技在微博上发出一张全新海报，其圆形灯饰图案下方配有“你好，鸿蒙”字样。在华为公布鸿蒙系统之后，</a:t>
            </a:r>
            <a:r>
              <a:rPr lang="zh-CN" altLang="en-US" sz="1600" b="0" i="0" u="none" strike="noStrike" kern="1200" dirty="0">
                <a:solidFill>
                  <a:schemeClr val="tx1"/>
                </a:solidFill>
                <a:effectLst/>
                <a:latin typeface="Arial" charset="0"/>
                <a:ea typeface="宋体" pitchFamily="2" charset="-122"/>
                <a:cs typeface="+mn-cs"/>
                <a:hlinkClick r:id="rId16"/>
              </a:rPr>
              <a:t>魅族</a:t>
            </a:r>
            <a:r>
              <a:rPr lang="zh-CN" altLang="en-US" sz="1600" b="0" i="0" u="none" strike="noStrike" kern="1200" dirty="0">
                <a:solidFill>
                  <a:schemeClr val="tx1"/>
                </a:solidFill>
                <a:effectLst/>
                <a:latin typeface="Arial" charset="0"/>
                <a:ea typeface="宋体" pitchFamily="2" charset="-122"/>
                <a:cs typeface="+mn-cs"/>
              </a:rPr>
              <a:t>成为首家宣布接入鸿蒙系统的手机厂商。</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[46]</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6</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a:t>
            </a:r>
            <a:r>
              <a:rPr lang="zh-CN" altLang="en-US" sz="1600" b="0" i="0" u="none" strike="noStrike" kern="1200" dirty="0">
                <a:solidFill>
                  <a:schemeClr val="tx1"/>
                </a:solidFill>
                <a:effectLst/>
                <a:latin typeface="Arial" charset="0"/>
                <a:ea typeface="宋体" pitchFamily="2" charset="-122"/>
                <a:cs typeface="+mn-cs"/>
              </a:rPr>
              <a:t>日晚，华为正式发布</a:t>
            </a:r>
            <a:r>
              <a:rPr lang="en-US" altLang="zh-CN" sz="1600" b="0" i="0" u="none" strike="noStrike" kern="1200" dirty="0" err="1">
                <a:solidFill>
                  <a:schemeClr val="tx1"/>
                </a:solidFill>
                <a:effectLst/>
                <a:latin typeface="Arial" charset="0"/>
                <a:ea typeface="宋体" pitchFamily="2" charset="-122"/>
                <a:cs typeface="+mn-cs"/>
              </a:rPr>
              <a:t>HarmonyOS</a:t>
            </a:r>
            <a:r>
              <a:rPr lang="en-US" altLang="zh-CN" sz="1600" b="0" i="0" u="none" strike="noStrike" kern="1200" dirty="0">
                <a:solidFill>
                  <a:schemeClr val="tx1"/>
                </a:solidFill>
                <a:effectLst/>
                <a:latin typeface="Arial" charset="0"/>
                <a:ea typeface="宋体" pitchFamily="2" charset="-122"/>
                <a:cs typeface="+mn-cs"/>
              </a:rPr>
              <a:t> 2</a:t>
            </a:r>
            <a:r>
              <a:rPr lang="zh-CN" altLang="en-US" sz="1600" b="0" i="0" u="none" strike="noStrike" kern="1200" dirty="0">
                <a:solidFill>
                  <a:schemeClr val="tx1"/>
                </a:solidFill>
                <a:effectLst/>
                <a:latin typeface="Arial" charset="0"/>
                <a:ea typeface="宋体" pitchFamily="2" charset="-122"/>
                <a:cs typeface="+mn-cs"/>
              </a:rPr>
              <a:t>及多款搭载</a:t>
            </a:r>
            <a:r>
              <a:rPr lang="en-US" altLang="zh-CN" sz="1600" b="0" i="0" u="none" strike="noStrike" kern="1200" dirty="0" err="1">
                <a:solidFill>
                  <a:schemeClr val="tx1"/>
                </a:solidFill>
                <a:effectLst/>
                <a:latin typeface="Arial" charset="0"/>
                <a:ea typeface="宋体" pitchFamily="2" charset="-122"/>
                <a:cs typeface="+mn-cs"/>
              </a:rPr>
              <a:t>HarmonyOS</a:t>
            </a:r>
            <a:r>
              <a:rPr lang="en-US" altLang="zh-CN" sz="1600" b="0" i="0" u="none" strike="noStrike" kern="1200" dirty="0">
                <a:solidFill>
                  <a:schemeClr val="tx1"/>
                </a:solidFill>
                <a:effectLst/>
                <a:latin typeface="Arial" charset="0"/>
                <a:ea typeface="宋体" pitchFamily="2" charset="-122"/>
                <a:cs typeface="+mn-cs"/>
              </a:rPr>
              <a:t> 2</a:t>
            </a:r>
            <a:r>
              <a:rPr lang="zh-CN" altLang="en-US" sz="1600" b="0" i="0" u="none" strike="noStrike" kern="1200" dirty="0">
                <a:solidFill>
                  <a:schemeClr val="tx1"/>
                </a:solidFill>
                <a:effectLst/>
                <a:latin typeface="Arial" charset="0"/>
                <a:ea typeface="宋体" pitchFamily="2" charset="-122"/>
                <a:cs typeface="+mn-cs"/>
              </a:rPr>
              <a:t>的新</a:t>
            </a:r>
            <a:r>
              <a:rPr lang="zh-CN" altLang="en-US" sz="1600" b="0" i="0" u="none" strike="noStrike" kern="1200" dirty="0">
                <a:solidFill>
                  <a:schemeClr val="tx1"/>
                </a:solidFill>
                <a:effectLst/>
                <a:latin typeface="Arial" charset="0"/>
                <a:ea typeface="宋体" pitchFamily="2" charset="-122"/>
                <a:cs typeface="+mn-cs"/>
                <a:hlinkClick r:id="rId17"/>
              </a:rPr>
              <a:t>产品</a:t>
            </a:r>
            <a:r>
              <a:rPr lang="zh-CN" altLang="en-US" sz="1600" b="0" i="0" u="none" strike="noStrike" kern="1200" dirty="0">
                <a:solidFill>
                  <a:schemeClr val="tx1"/>
                </a:solidFill>
                <a:effectLst/>
                <a:latin typeface="Arial" charset="0"/>
                <a:ea typeface="宋体" pitchFamily="2" charset="-122"/>
                <a:cs typeface="+mn-cs"/>
              </a:rPr>
              <a:t>。这也意味着“搭载</a:t>
            </a:r>
            <a:r>
              <a:rPr lang="en-US" altLang="zh-CN" sz="1600" b="0" i="0" u="none" strike="noStrike" kern="1200" dirty="0" err="1">
                <a:solidFill>
                  <a:schemeClr val="tx1"/>
                </a:solidFill>
                <a:effectLst/>
                <a:latin typeface="Arial" charset="0"/>
                <a:ea typeface="宋体" pitchFamily="2" charset="-122"/>
                <a:cs typeface="+mn-cs"/>
              </a:rPr>
              <a:t>HarmonyOS</a:t>
            </a:r>
            <a:r>
              <a:rPr lang="zh-CN" altLang="en-US" sz="1600" b="0" i="0" u="none" strike="noStrike" kern="1200" dirty="0">
                <a:solidFill>
                  <a:schemeClr val="tx1"/>
                </a:solidFill>
                <a:effectLst/>
                <a:latin typeface="Arial" charset="0"/>
                <a:ea typeface="宋体" pitchFamily="2" charset="-122"/>
                <a:cs typeface="+mn-cs"/>
              </a:rPr>
              <a:t>的手机”已经变成面向市场的正式产品</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[48]</a:t>
            </a:r>
            <a:r>
              <a:rPr lang="zh-CN" altLang="en-US" sz="1600" b="0" i="0" u="none" strike="noStrike" kern="1200" dirty="0">
                <a:solidFill>
                  <a:schemeClr val="tx1"/>
                </a:solidFill>
                <a:effectLst/>
                <a:latin typeface="Arial" charset="0"/>
                <a:ea typeface="宋体" pitchFamily="2" charset="-122"/>
                <a:cs typeface="+mn-cs"/>
              </a:rPr>
              <a:t>  。</a:t>
            </a:r>
            <a:r>
              <a:rPr lang="en-US" altLang="zh-CN" sz="1600" b="0" i="0" u="none" strike="noStrike" kern="1200" dirty="0">
                <a:solidFill>
                  <a:schemeClr val="tx1"/>
                </a:solidFill>
                <a:effectLst/>
                <a:latin typeface="Arial" charset="0"/>
                <a:ea typeface="宋体" pitchFamily="2" charset="-122"/>
                <a:cs typeface="+mn-cs"/>
              </a:rPr>
              <a:t>6</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9</a:t>
            </a:r>
            <a:r>
              <a:rPr lang="zh-CN" altLang="en-US" sz="1600" b="0" i="0" u="none" strike="noStrike" kern="1200" dirty="0">
                <a:solidFill>
                  <a:schemeClr val="tx1"/>
                </a:solidFill>
                <a:effectLst/>
                <a:latin typeface="Arial" charset="0"/>
                <a:ea typeface="宋体" pitchFamily="2" charset="-122"/>
                <a:cs typeface="+mn-cs"/>
              </a:rPr>
              <a:t>日，“</a:t>
            </a:r>
            <a:r>
              <a:rPr lang="en-US" altLang="zh-CN" sz="1600" b="0" i="0" u="none" strike="noStrike" kern="1200" dirty="0">
                <a:solidFill>
                  <a:schemeClr val="tx1"/>
                </a:solidFill>
                <a:effectLst/>
                <a:latin typeface="Arial" charset="0"/>
                <a:ea typeface="宋体" pitchFamily="2" charset="-122"/>
                <a:cs typeface="+mn-cs"/>
                <a:hlinkClick r:id="rId18" invalidUrl="https://baike.baidu.com/item/HarmonyOS Sans/57208631"/>
              </a:rPr>
              <a:t>HarmonyOS Sans</a:t>
            </a:r>
            <a:r>
              <a:rPr lang="zh-CN" altLang="en-US" sz="1600" b="0" i="0" u="none" strike="noStrike" kern="1200" dirty="0">
                <a:solidFill>
                  <a:schemeClr val="tx1"/>
                </a:solidFill>
                <a:effectLst/>
                <a:latin typeface="Arial" charset="0"/>
                <a:ea typeface="宋体" pitchFamily="2" charset="-122"/>
                <a:cs typeface="+mn-cs"/>
              </a:rPr>
              <a:t>”公开上线，可以免费商用</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[49]</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6</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3</a:t>
            </a:r>
            <a:r>
              <a:rPr lang="zh-CN" altLang="en-US" sz="1600" b="0" i="0" u="none" strike="noStrike" kern="1200" dirty="0">
                <a:solidFill>
                  <a:schemeClr val="tx1"/>
                </a:solidFill>
                <a:effectLst/>
                <a:latin typeface="Arial" charset="0"/>
                <a:ea typeface="宋体" pitchFamily="2" charset="-122"/>
                <a:cs typeface="+mn-cs"/>
              </a:rPr>
              <a:t>日，</a:t>
            </a:r>
            <a:r>
              <a:rPr lang="zh-CN" altLang="en-US" sz="1600" b="0" i="0" u="none" strike="noStrike" kern="1200" dirty="0">
                <a:solidFill>
                  <a:schemeClr val="tx1"/>
                </a:solidFill>
                <a:effectLst/>
                <a:latin typeface="Arial" charset="0"/>
                <a:ea typeface="宋体" pitchFamily="2" charset="-122"/>
                <a:cs typeface="+mn-cs"/>
                <a:hlinkClick r:id="rId19"/>
              </a:rPr>
              <a:t>我爱我家</a:t>
            </a:r>
            <a:r>
              <a:rPr lang="zh-CN" altLang="en-US" sz="1600" b="0" i="0" u="none" strike="noStrike" kern="1200" dirty="0">
                <a:solidFill>
                  <a:schemeClr val="tx1"/>
                </a:solidFill>
                <a:effectLst/>
                <a:latin typeface="Arial" charset="0"/>
                <a:ea typeface="宋体" pitchFamily="2" charset="-122"/>
                <a:cs typeface="+mn-cs"/>
              </a:rPr>
              <a:t>宣布，在业内率先实现基于鸿蒙系统的</a:t>
            </a:r>
            <a:r>
              <a:rPr lang="en-US" altLang="zh-CN" sz="1600" b="0" i="0" u="none" strike="noStrike" kern="1200" dirty="0">
                <a:solidFill>
                  <a:schemeClr val="tx1"/>
                </a:solidFill>
                <a:effectLst/>
                <a:latin typeface="Arial" charset="0"/>
                <a:ea typeface="宋体" pitchFamily="2" charset="-122"/>
                <a:cs typeface="+mn-cs"/>
              </a:rPr>
              <a:t>APP</a:t>
            </a:r>
            <a:r>
              <a:rPr lang="zh-CN" altLang="en-US" sz="1600" b="0" i="0" u="none" strike="noStrike" kern="1200" dirty="0">
                <a:solidFill>
                  <a:schemeClr val="tx1"/>
                </a:solidFill>
                <a:effectLst/>
                <a:latin typeface="Arial" charset="0"/>
                <a:ea typeface="宋体" pitchFamily="2" charset="-122"/>
                <a:cs typeface="+mn-cs"/>
              </a:rPr>
              <a:t>应用支持。</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[50]</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7</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29</a:t>
            </a:r>
            <a:r>
              <a:rPr lang="zh-CN" altLang="en-US" sz="1600" b="0" i="0" u="none" strike="noStrike" kern="1200" dirty="0">
                <a:solidFill>
                  <a:schemeClr val="tx1"/>
                </a:solidFill>
                <a:effectLst/>
                <a:latin typeface="Arial" charset="0"/>
                <a:ea typeface="宋体" pitchFamily="2" charset="-122"/>
                <a:cs typeface="+mn-cs"/>
              </a:rPr>
              <a:t>日晚，华为举办新品发布会表示，从</a:t>
            </a:r>
            <a:r>
              <a:rPr lang="en-US" altLang="zh-CN" sz="1600" b="0" i="0" u="none" strike="noStrike" kern="1200" dirty="0">
                <a:solidFill>
                  <a:schemeClr val="tx1"/>
                </a:solidFill>
                <a:effectLst/>
                <a:latin typeface="Arial" charset="0"/>
                <a:ea typeface="宋体" pitchFamily="2" charset="-122"/>
                <a:cs typeface="+mn-cs"/>
              </a:rPr>
              <a:t>6</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a:t>
            </a:r>
            <a:r>
              <a:rPr lang="zh-CN" altLang="en-US" sz="1600" b="0" i="0" u="none" strike="noStrike" kern="1200" dirty="0">
                <a:solidFill>
                  <a:schemeClr val="tx1"/>
                </a:solidFill>
                <a:effectLst/>
                <a:latin typeface="Arial" charset="0"/>
                <a:ea typeface="宋体" pitchFamily="2" charset="-122"/>
                <a:cs typeface="+mn-cs"/>
              </a:rPr>
              <a:t>日开启升级后，到</a:t>
            </a:r>
            <a:r>
              <a:rPr lang="en-US" altLang="zh-CN" sz="1600" b="0" i="0" u="none" strike="noStrike" kern="1200" dirty="0">
                <a:solidFill>
                  <a:schemeClr val="tx1"/>
                </a:solidFill>
                <a:effectLst/>
                <a:latin typeface="Arial" charset="0"/>
                <a:ea typeface="宋体" pitchFamily="2" charset="-122"/>
                <a:cs typeface="+mn-cs"/>
              </a:rPr>
              <a:t>7</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29</a:t>
            </a:r>
            <a:r>
              <a:rPr lang="zh-CN" altLang="en-US" sz="1600" b="0" i="0" u="none" strike="noStrike" kern="1200" dirty="0">
                <a:solidFill>
                  <a:schemeClr val="tx1"/>
                </a:solidFill>
                <a:effectLst/>
                <a:latin typeface="Arial" charset="0"/>
                <a:ea typeface="宋体" pitchFamily="2" charset="-122"/>
                <a:cs typeface="+mn-cs"/>
              </a:rPr>
              <a:t>日晚为止，鸿蒙系统升级用户已突破</a:t>
            </a:r>
            <a:r>
              <a:rPr lang="en-US" altLang="zh-CN" sz="1600" b="0" i="0" u="none" strike="noStrike" kern="1200" dirty="0">
                <a:solidFill>
                  <a:schemeClr val="tx1"/>
                </a:solidFill>
                <a:effectLst/>
                <a:latin typeface="Arial" charset="0"/>
                <a:ea typeface="宋体" pitchFamily="2" charset="-122"/>
                <a:cs typeface="+mn-cs"/>
              </a:rPr>
              <a:t>4000</a:t>
            </a:r>
            <a:r>
              <a:rPr lang="zh-CN" altLang="en-US" sz="1600" b="0" i="0" u="none" strike="noStrike" kern="1200" dirty="0">
                <a:solidFill>
                  <a:schemeClr val="tx1"/>
                </a:solidFill>
                <a:effectLst/>
                <a:latin typeface="Arial" charset="0"/>
                <a:ea typeface="宋体" pitchFamily="2" charset="-122"/>
                <a:cs typeface="+mn-cs"/>
              </a:rPr>
              <a:t>万。</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[54]</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9 </a:t>
            </a:r>
            <a:r>
              <a:rPr lang="zh-CN" altLang="en-US" sz="1600" b="0" i="0" u="none" strike="noStrike" kern="1200" dirty="0">
                <a:solidFill>
                  <a:schemeClr val="tx1"/>
                </a:solidFill>
                <a:effectLst/>
                <a:latin typeface="Arial" charset="0"/>
                <a:ea typeface="宋体" pitchFamily="2" charset="-122"/>
                <a:cs typeface="+mn-cs"/>
              </a:rPr>
              <a:t>月 </a:t>
            </a:r>
            <a:r>
              <a:rPr lang="en-US" altLang="zh-CN" sz="1600" b="0" i="0" u="none" strike="noStrike" kern="1200" dirty="0">
                <a:solidFill>
                  <a:schemeClr val="tx1"/>
                </a:solidFill>
                <a:effectLst/>
                <a:latin typeface="Arial" charset="0"/>
                <a:ea typeface="宋体" pitchFamily="2" charset="-122"/>
                <a:cs typeface="+mn-cs"/>
              </a:rPr>
              <a:t>23 </a:t>
            </a:r>
            <a:r>
              <a:rPr lang="zh-CN" altLang="en-US" sz="1600" b="0" i="0" u="none" strike="noStrike" kern="1200" dirty="0">
                <a:solidFill>
                  <a:schemeClr val="tx1"/>
                </a:solidFill>
                <a:effectLst/>
                <a:latin typeface="Arial" charset="0"/>
                <a:ea typeface="宋体" pitchFamily="2" charset="-122"/>
                <a:cs typeface="+mn-cs"/>
              </a:rPr>
              <a:t>日晚间，华为官宣鸿蒙系统升级用户已经</a:t>
            </a:r>
            <a:r>
              <a:rPr lang="zh-CN" altLang="en-US" sz="1600" b="1" i="0" u="none" strike="noStrike" kern="1200" dirty="0">
                <a:solidFill>
                  <a:schemeClr val="tx1"/>
                </a:solidFill>
                <a:effectLst/>
                <a:latin typeface="Arial" charset="0"/>
                <a:ea typeface="宋体" pitchFamily="2" charset="-122"/>
                <a:cs typeface="+mn-cs"/>
              </a:rPr>
              <a:t>突破 </a:t>
            </a:r>
            <a:r>
              <a:rPr lang="en-US" altLang="zh-CN" sz="1600" b="1" i="0" u="none" strike="noStrike" kern="1200" dirty="0">
                <a:solidFill>
                  <a:schemeClr val="tx1"/>
                </a:solidFill>
                <a:effectLst/>
                <a:latin typeface="Arial" charset="0"/>
                <a:ea typeface="宋体" pitchFamily="2" charset="-122"/>
                <a:cs typeface="+mn-cs"/>
              </a:rPr>
              <a:t>1.2 </a:t>
            </a:r>
            <a:r>
              <a:rPr lang="zh-CN" altLang="en-US" sz="1600" b="1" i="0" u="none" strike="noStrike" kern="1200" dirty="0">
                <a:solidFill>
                  <a:schemeClr val="tx1"/>
                </a:solidFill>
                <a:effectLst/>
                <a:latin typeface="Arial" charset="0"/>
                <a:ea typeface="宋体" pitchFamily="2" charset="-122"/>
                <a:cs typeface="+mn-cs"/>
              </a:rPr>
              <a:t>亿</a:t>
            </a:r>
            <a:r>
              <a:rPr lang="zh-CN" altLang="en-US" sz="1600" b="0" i="0" u="none" strike="noStrike" kern="1200" dirty="0">
                <a:solidFill>
                  <a:schemeClr val="tx1"/>
                </a:solidFill>
                <a:effectLst/>
                <a:latin typeface="Arial" charset="0"/>
                <a:ea typeface="宋体" pitchFamily="2" charset="-122"/>
                <a:cs typeface="+mn-cs"/>
              </a:rPr>
              <a:t>，平均每天超 </a:t>
            </a:r>
            <a:r>
              <a:rPr lang="en-US" altLang="zh-CN" sz="1600" b="0" i="0" u="none" strike="noStrike" kern="1200" dirty="0">
                <a:solidFill>
                  <a:schemeClr val="tx1"/>
                </a:solidFill>
                <a:effectLst/>
                <a:latin typeface="Arial" charset="0"/>
                <a:ea typeface="宋体" pitchFamily="2" charset="-122"/>
                <a:cs typeface="+mn-cs"/>
              </a:rPr>
              <a:t>100 </a:t>
            </a:r>
            <a:r>
              <a:rPr lang="zh-CN" altLang="en-US" sz="1600" b="0" i="0" u="none" strike="noStrike" kern="1200" dirty="0">
                <a:solidFill>
                  <a:schemeClr val="tx1"/>
                </a:solidFill>
                <a:effectLst/>
                <a:latin typeface="Arial" charset="0"/>
                <a:ea typeface="宋体" pitchFamily="2" charset="-122"/>
                <a:cs typeface="+mn-cs"/>
              </a:rPr>
              <a:t>万用户升级鸿蒙，已经成为迄今全球用户增长速度最快的移动操作系统。</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[62]</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10 </a:t>
            </a:r>
            <a:r>
              <a:rPr lang="zh-CN" altLang="en-US" sz="1600" b="0" i="0" u="none" strike="noStrike" kern="1200" dirty="0">
                <a:solidFill>
                  <a:schemeClr val="tx1"/>
                </a:solidFill>
                <a:effectLst/>
                <a:latin typeface="Arial" charset="0"/>
                <a:ea typeface="宋体" pitchFamily="2" charset="-122"/>
                <a:cs typeface="+mn-cs"/>
              </a:rPr>
              <a:t>月 </a:t>
            </a:r>
            <a:r>
              <a:rPr lang="en-US" altLang="zh-CN" sz="1600" b="0" i="0" u="none" strike="noStrike" kern="1200" dirty="0">
                <a:solidFill>
                  <a:schemeClr val="tx1"/>
                </a:solidFill>
                <a:effectLst/>
                <a:latin typeface="Arial" charset="0"/>
                <a:ea typeface="宋体" pitchFamily="2" charset="-122"/>
                <a:cs typeface="+mn-cs"/>
              </a:rPr>
              <a:t>14 </a:t>
            </a:r>
            <a:r>
              <a:rPr lang="zh-CN" altLang="en-US" sz="1600" b="0" i="0" u="none" strike="noStrike" kern="1200" dirty="0">
                <a:solidFill>
                  <a:schemeClr val="tx1"/>
                </a:solidFill>
                <a:effectLst/>
                <a:latin typeface="Arial" charset="0"/>
                <a:ea typeface="宋体" pitchFamily="2" charset="-122"/>
                <a:cs typeface="+mn-cs"/>
              </a:rPr>
              <a:t>日，美的发布了美的物联网操作系统 </a:t>
            </a:r>
            <a:r>
              <a:rPr lang="en-US" altLang="zh-CN" sz="1600" b="0" i="0" u="none" strike="noStrike" kern="1200" dirty="0">
                <a:solidFill>
                  <a:schemeClr val="tx1"/>
                </a:solidFill>
                <a:effectLst/>
                <a:latin typeface="Arial" charset="0"/>
                <a:ea typeface="宋体" pitchFamily="2" charset="-122"/>
                <a:cs typeface="+mn-cs"/>
              </a:rPr>
              <a:t>1.0</a:t>
            </a:r>
            <a:r>
              <a:rPr lang="zh-CN" altLang="en-US" sz="1600" b="0" i="0" u="none" strike="noStrike" kern="1200" dirty="0">
                <a:solidFill>
                  <a:schemeClr val="tx1"/>
                </a:solidFill>
                <a:effectLst/>
                <a:latin typeface="Arial" charset="0"/>
                <a:ea typeface="宋体" pitchFamily="2" charset="-122"/>
                <a:cs typeface="+mn-cs"/>
              </a:rPr>
              <a:t>，是首个基于鸿蒙 </a:t>
            </a:r>
            <a:r>
              <a:rPr lang="en-US" altLang="zh-CN" sz="1600" b="0" i="0" u="none" strike="noStrike" kern="1200" dirty="0" err="1">
                <a:solidFill>
                  <a:schemeClr val="tx1"/>
                </a:solidFill>
                <a:effectLst/>
                <a:latin typeface="Arial" charset="0"/>
                <a:ea typeface="宋体" pitchFamily="2" charset="-122"/>
                <a:cs typeface="+mn-cs"/>
              </a:rPr>
              <a:t>OpenHarmony</a:t>
            </a:r>
            <a:r>
              <a:rPr lang="en-US" altLang="zh-CN" sz="1600" b="0" i="0" u="none" strike="noStrike" kern="1200" dirty="0">
                <a:solidFill>
                  <a:schemeClr val="tx1"/>
                </a:solidFill>
                <a:effectLst/>
                <a:latin typeface="Arial" charset="0"/>
                <a:ea typeface="宋体" pitchFamily="2" charset="-122"/>
                <a:cs typeface="+mn-cs"/>
              </a:rPr>
              <a:t> 2.0 </a:t>
            </a:r>
            <a:r>
              <a:rPr lang="zh-CN" altLang="en-US" sz="1600" b="0" i="0" u="none" strike="noStrike" kern="1200" dirty="0">
                <a:solidFill>
                  <a:schemeClr val="tx1"/>
                </a:solidFill>
                <a:effectLst/>
                <a:latin typeface="Arial" charset="0"/>
                <a:ea typeface="宋体" pitchFamily="2" charset="-122"/>
                <a:cs typeface="+mn-cs"/>
              </a:rPr>
              <a:t>的全场景智能家居操作系统。</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[61]</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10</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22</a:t>
            </a:r>
            <a:r>
              <a:rPr lang="zh-CN" altLang="en-US" sz="1600" b="0" i="0" u="none" strike="noStrike" kern="1200" dirty="0">
                <a:solidFill>
                  <a:schemeClr val="tx1"/>
                </a:solidFill>
                <a:effectLst/>
                <a:latin typeface="Arial" charset="0"/>
                <a:ea typeface="宋体" pitchFamily="2" charset="-122"/>
                <a:cs typeface="+mn-cs"/>
              </a:rPr>
              <a:t>日，</a:t>
            </a:r>
            <a:r>
              <a:rPr lang="en-US" altLang="zh-CN" sz="1600" b="0" i="0" u="none" strike="noStrike" kern="1200" dirty="0" err="1">
                <a:solidFill>
                  <a:schemeClr val="tx1"/>
                </a:solidFill>
                <a:effectLst/>
                <a:latin typeface="Arial" charset="0"/>
                <a:ea typeface="宋体" pitchFamily="2" charset="-122"/>
                <a:cs typeface="+mn-cs"/>
              </a:rPr>
              <a:t>HarmonyOS</a:t>
            </a:r>
            <a:r>
              <a:rPr lang="zh-CN" altLang="en-US" sz="1600" b="0" i="0" u="none" strike="noStrike" kern="1200" dirty="0">
                <a:solidFill>
                  <a:schemeClr val="tx1"/>
                </a:solidFill>
                <a:effectLst/>
                <a:latin typeface="Arial" charset="0"/>
                <a:ea typeface="宋体" pitchFamily="2" charset="-122"/>
                <a:cs typeface="+mn-cs"/>
              </a:rPr>
              <a:t>智能座舱</a:t>
            </a:r>
            <a:r>
              <a:rPr lang="en-US" altLang="zh-CN" sz="1600" b="0" i="0" u="none" strike="noStrike" kern="1200" dirty="0">
                <a:solidFill>
                  <a:schemeClr val="tx1"/>
                </a:solidFill>
                <a:effectLst/>
                <a:latin typeface="Arial" charset="0"/>
                <a:ea typeface="宋体" pitchFamily="2" charset="-122"/>
                <a:cs typeface="+mn-cs"/>
              </a:rPr>
              <a:t>DEMO</a:t>
            </a:r>
            <a:r>
              <a:rPr lang="zh-CN" altLang="en-US" sz="1600" b="0" i="0" u="none" strike="noStrike" kern="1200" dirty="0">
                <a:solidFill>
                  <a:schemeClr val="tx1"/>
                </a:solidFill>
                <a:effectLst/>
                <a:latin typeface="Arial" charset="0"/>
                <a:ea typeface="宋体" pitchFamily="2" charset="-122"/>
                <a:cs typeface="+mn-cs"/>
              </a:rPr>
              <a:t>版首次亮相华为开发者大会</a:t>
            </a:r>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a:t>
            </a:r>
            <a:r>
              <a:rPr lang="en-US" altLang="zh-CN" sz="1600" b="0" i="0" u="none" strike="noStrike" kern="1200" dirty="0">
                <a:solidFill>
                  <a:schemeClr val="tx1"/>
                </a:solidFill>
                <a:effectLst/>
                <a:latin typeface="Arial" charset="0"/>
                <a:ea typeface="宋体" pitchFamily="2" charset="-122"/>
                <a:cs typeface="+mn-cs"/>
              </a:rPr>
              <a:t>Together</a:t>
            </a:r>
            <a:r>
              <a:rPr lang="zh-CN" altLang="en-US" sz="1600" b="0" i="0" u="none" strike="noStrike" kern="1200" dirty="0">
                <a:solidFill>
                  <a:schemeClr val="tx1"/>
                </a:solidFill>
                <a:effectLst/>
                <a:latin typeface="Arial" charset="0"/>
                <a:ea typeface="宋体" pitchFamily="2" charset="-122"/>
                <a:cs typeface="+mn-cs"/>
              </a:rPr>
              <a:t>）</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[80]</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10 </a:t>
            </a:r>
            <a:r>
              <a:rPr lang="zh-CN" altLang="en-US" sz="1600" b="0" i="0" u="none" strike="noStrike" kern="1200" dirty="0">
                <a:solidFill>
                  <a:schemeClr val="tx1"/>
                </a:solidFill>
                <a:effectLst/>
                <a:latin typeface="Arial" charset="0"/>
                <a:ea typeface="宋体" pitchFamily="2" charset="-122"/>
                <a:cs typeface="+mn-cs"/>
              </a:rPr>
              <a:t>月 </a:t>
            </a:r>
            <a:r>
              <a:rPr lang="en-US" altLang="zh-CN" sz="1600" b="0" i="0" u="none" strike="noStrike" kern="1200" dirty="0">
                <a:solidFill>
                  <a:schemeClr val="tx1"/>
                </a:solidFill>
                <a:effectLst/>
                <a:latin typeface="Arial" charset="0"/>
                <a:ea typeface="宋体" pitchFamily="2" charset="-122"/>
                <a:cs typeface="+mn-cs"/>
              </a:rPr>
              <a:t>27 </a:t>
            </a:r>
            <a:r>
              <a:rPr lang="zh-CN" altLang="en-US" sz="1600" b="0" i="0" u="none" strike="noStrike" kern="1200" dirty="0">
                <a:solidFill>
                  <a:schemeClr val="tx1"/>
                </a:solidFill>
                <a:effectLst/>
                <a:latin typeface="Arial" charset="0"/>
                <a:ea typeface="宋体" pitchFamily="2" charset="-122"/>
                <a:cs typeface="+mn-cs"/>
              </a:rPr>
              <a:t>日，</a:t>
            </a:r>
            <a:r>
              <a:rPr lang="en-US" altLang="zh-CN" sz="1600" b="0" i="0" u="none" strike="noStrike" kern="1200" dirty="0">
                <a:solidFill>
                  <a:schemeClr val="tx1"/>
                </a:solidFill>
                <a:effectLst/>
                <a:latin typeface="Arial" charset="0"/>
                <a:ea typeface="宋体" pitchFamily="2" charset="-122"/>
                <a:cs typeface="+mn-cs"/>
              </a:rPr>
              <a:t>Eclipse</a:t>
            </a:r>
            <a:r>
              <a:rPr lang="zh-CN" altLang="en-US" sz="1600" b="0" i="0" u="none" strike="noStrike" kern="1200" dirty="0">
                <a:solidFill>
                  <a:schemeClr val="tx1"/>
                </a:solidFill>
                <a:effectLst/>
                <a:latin typeface="Arial" charset="0"/>
                <a:ea typeface="宋体" pitchFamily="2" charset="-122"/>
                <a:cs typeface="+mn-cs"/>
              </a:rPr>
              <a:t>基金会发布公告，宣布推出基于开源鸿蒙 </a:t>
            </a:r>
            <a:r>
              <a:rPr lang="en-US" altLang="zh-CN" sz="1600" b="0" i="0" u="none" strike="noStrike" kern="1200" dirty="0" err="1">
                <a:solidFill>
                  <a:schemeClr val="tx1"/>
                </a:solidFill>
                <a:effectLst/>
                <a:latin typeface="Arial" charset="0"/>
                <a:ea typeface="宋体" pitchFamily="2" charset="-122"/>
                <a:cs typeface="+mn-cs"/>
              </a:rPr>
              <a:t>OpenHarmony</a:t>
            </a:r>
            <a:r>
              <a:rPr lang="en-US" altLang="zh-CN" sz="1600" b="0" i="0" u="none" strike="noStrike" kern="1200" dirty="0">
                <a:solidFill>
                  <a:schemeClr val="tx1"/>
                </a:solidFill>
                <a:effectLst/>
                <a:latin typeface="Arial" charset="0"/>
                <a:ea typeface="宋体" pitchFamily="2" charset="-122"/>
                <a:cs typeface="+mn-cs"/>
              </a:rPr>
              <a:t> </a:t>
            </a:r>
            <a:r>
              <a:rPr lang="zh-CN" altLang="en-US" sz="1600" b="0" i="0" u="none" strike="noStrike" kern="1200" dirty="0">
                <a:solidFill>
                  <a:schemeClr val="tx1"/>
                </a:solidFill>
                <a:effectLst/>
                <a:latin typeface="Arial" charset="0"/>
                <a:ea typeface="宋体" pitchFamily="2" charset="-122"/>
                <a:cs typeface="+mn-cs"/>
              </a:rPr>
              <a:t>的操作系统</a:t>
            </a:r>
            <a:r>
              <a:rPr lang="zh-CN" altLang="en-US" sz="1600" b="0" i="0" u="none" strike="noStrike" kern="1200" dirty="0">
                <a:solidFill>
                  <a:schemeClr val="tx1"/>
                </a:solidFill>
                <a:effectLst/>
                <a:latin typeface="Arial" charset="0"/>
                <a:ea typeface="宋体" pitchFamily="2" charset="-122"/>
                <a:cs typeface="+mn-cs"/>
                <a:hlinkClick r:id="rId20" invalidUrl="https://baike.baidu.com/item/ Oniro/59062283"/>
              </a:rPr>
              <a:t> </a:t>
            </a:r>
            <a:r>
              <a:rPr lang="en-US" altLang="zh-CN" sz="1600" b="0" i="0" u="none" strike="noStrike" kern="1200" dirty="0">
                <a:solidFill>
                  <a:schemeClr val="tx1"/>
                </a:solidFill>
                <a:effectLst/>
                <a:latin typeface="Arial" charset="0"/>
                <a:ea typeface="宋体" pitchFamily="2" charset="-122"/>
                <a:cs typeface="+mn-cs"/>
                <a:hlinkClick r:id="rId20" invalidUrl="https://baike.baidu.com/item/ Oniro/59062283"/>
              </a:rPr>
              <a:t>Oniro</a:t>
            </a:r>
            <a:r>
              <a:rPr lang="zh-CN" altLang="en-US" sz="1600" b="0" i="0" u="none" strike="noStrike" kern="1200" dirty="0">
                <a:solidFill>
                  <a:schemeClr val="tx1"/>
                </a:solidFill>
                <a:effectLst/>
                <a:latin typeface="Arial" charset="0"/>
                <a:ea typeface="宋体" pitchFamily="2" charset="-122"/>
                <a:cs typeface="+mn-cs"/>
              </a:rPr>
              <a:t>。</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[65]</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11</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9</a:t>
            </a:r>
            <a:r>
              <a:rPr lang="zh-CN" altLang="en-US" sz="1600" b="0" i="0" u="none" strike="noStrike" kern="1200" dirty="0">
                <a:solidFill>
                  <a:schemeClr val="tx1"/>
                </a:solidFill>
                <a:effectLst/>
                <a:latin typeface="Arial" charset="0"/>
                <a:ea typeface="宋体" pitchFamily="2" charset="-122"/>
                <a:cs typeface="+mn-cs"/>
              </a:rPr>
              <a:t>日，于北京举行的“操作系统产业峰会 </a:t>
            </a:r>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宣布鸿蒙已经实现了内核技术共享，未来将进一步在分布式软总线、安全 </a:t>
            </a:r>
            <a:r>
              <a:rPr lang="en-US" altLang="zh-CN" sz="1600" b="0" i="0" u="none" strike="noStrike" kern="1200" dirty="0">
                <a:solidFill>
                  <a:schemeClr val="tx1"/>
                </a:solidFill>
                <a:effectLst/>
                <a:latin typeface="Arial" charset="0"/>
                <a:ea typeface="宋体" pitchFamily="2" charset="-122"/>
                <a:cs typeface="+mn-cs"/>
              </a:rPr>
              <a:t>OS</a:t>
            </a:r>
            <a:r>
              <a:rPr lang="zh-CN" altLang="en-US" sz="1600" b="0" i="0" u="none" strike="noStrike" kern="1200" dirty="0">
                <a:solidFill>
                  <a:schemeClr val="tx1"/>
                </a:solidFill>
                <a:effectLst/>
                <a:latin typeface="Arial" charset="0"/>
                <a:ea typeface="宋体" pitchFamily="2" charset="-122"/>
                <a:cs typeface="+mn-cs"/>
              </a:rPr>
              <a:t>、设备驱动框架、以及新编程语言等方面实现共享。通过能力共享，实现生态互通及云边端协同，更好地服务数字化全场景。”</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[66]</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11</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17</a:t>
            </a:r>
            <a:r>
              <a:rPr lang="zh-CN" altLang="en-US" sz="1600" b="0" i="0" u="none" strike="noStrike" kern="1200" dirty="0">
                <a:solidFill>
                  <a:schemeClr val="tx1"/>
                </a:solidFill>
                <a:effectLst/>
                <a:latin typeface="Arial" charset="0"/>
                <a:ea typeface="宋体" pitchFamily="2" charset="-122"/>
                <a:cs typeface="+mn-cs"/>
              </a:rPr>
              <a:t>日，</a:t>
            </a:r>
            <a:r>
              <a:rPr lang="en-US" altLang="zh-CN" sz="1600" b="0" i="0" u="none" strike="noStrike" kern="1200" dirty="0" err="1">
                <a:solidFill>
                  <a:schemeClr val="tx1"/>
                </a:solidFill>
                <a:effectLst/>
                <a:latin typeface="Arial" charset="0"/>
                <a:ea typeface="宋体" pitchFamily="2" charset="-122"/>
                <a:cs typeface="+mn-cs"/>
              </a:rPr>
              <a:t>HarmonyOS</a:t>
            </a:r>
            <a:r>
              <a:rPr lang="zh-CN" altLang="en-US" sz="1600" b="0" i="0" u="none" strike="noStrike" kern="1200" dirty="0">
                <a:solidFill>
                  <a:schemeClr val="tx1"/>
                </a:solidFill>
                <a:effectLst/>
                <a:latin typeface="Arial" charset="0"/>
                <a:ea typeface="宋体" pitchFamily="2" charset="-122"/>
                <a:cs typeface="+mn-cs"/>
              </a:rPr>
              <a:t>迎来第三批开源，新增开源组件</a:t>
            </a:r>
            <a:r>
              <a:rPr lang="en-US" altLang="zh-CN" sz="1600" b="0" i="0" u="none" strike="noStrike" kern="1200" dirty="0">
                <a:solidFill>
                  <a:schemeClr val="tx1"/>
                </a:solidFill>
                <a:effectLst/>
                <a:latin typeface="Arial" charset="0"/>
                <a:ea typeface="宋体" pitchFamily="2" charset="-122"/>
                <a:cs typeface="+mn-cs"/>
              </a:rPr>
              <a:t>769</a:t>
            </a:r>
            <a:r>
              <a:rPr lang="zh-CN" altLang="en-US" sz="1600" b="0" i="0" u="none" strike="noStrike" kern="1200" dirty="0">
                <a:solidFill>
                  <a:schemeClr val="tx1"/>
                </a:solidFill>
                <a:effectLst/>
                <a:latin typeface="Arial" charset="0"/>
                <a:ea typeface="宋体" pitchFamily="2" charset="-122"/>
                <a:cs typeface="+mn-cs"/>
              </a:rPr>
              <a:t>个，涉及工具、网络、文件数据、</a:t>
            </a:r>
            <a:r>
              <a:rPr lang="en-US" altLang="zh-CN" sz="1600" b="0" i="0" u="none" strike="noStrike" kern="1200" dirty="0">
                <a:solidFill>
                  <a:schemeClr val="tx1"/>
                </a:solidFill>
                <a:effectLst/>
                <a:latin typeface="Arial" charset="0"/>
                <a:ea typeface="宋体" pitchFamily="2" charset="-122"/>
                <a:cs typeface="+mn-cs"/>
              </a:rPr>
              <a:t>UI</a:t>
            </a:r>
            <a:r>
              <a:rPr lang="zh-CN" altLang="en-US" sz="1600" b="0" i="0" u="none" strike="noStrike" kern="1200" dirty="0">
                <a:solidFill>
                  <a:schemeClr val="tx1"/>
                </a:solidFill>
                <a:effectLst/>
                <a:latin typeface="Arial" charset="0"/>
                <a:ea typeface="宋体" pitchFamily="2" charset="-122"/>
                <a:cs typeface="+mn-cs"/>
              </a:rPr>
              <a:t>、框架、动画图形及音视频</a:t>
            </a:r>
            <a:r>
              <a:rPr lang="en-US" altLang="zh-CN" sz="1600" b="0" i="0" u="none" strike="noStrike" kern="1200" dirty="0">
                <a:solidFill>
                  <a:schemeClr val="tx1"/>
                </a:solidFill>
                <a:effectLst/>
                <a:latin typeface="Arial" charset="0"/>
                <a:ea typeface="宋体" pitchFamily="2" charset="-122"/>
                <a:cs typeface="+mn-cs"/>
              </a:rPr>
              <a:t>7</a:t>
            </a:r>
            <a:r>
              <a:rPr lang="zh-CN" altLang="en-US" sz="1600" b="0" i="0" u="none" strike="noStrike" kern="1200" dirty="0">
                <a:solidFill>
                  <a:schemeClr val="tx1"/>
                </a:solidFill>
                <a:effectLst/>
                <a:latin typeface="Arial" charset="0"/>
                <a:ea typeface="宋体" pitchFamily="2" charset="-122"/>
                <a:cs typeface="+mn-cs"/>
              </a:rPr>
              <a:t>大类。</a:t>
            </a:r>
            <a:r>
              <a:rPr lang="en-US" altLang="zh-CN" sz="1600" b="0" i="0" u="none" strike="noStrike" kern="1200" dirty="0" err="1">
                <a:solidFill>
                  <a:schemeClr val="tx1"/>
                </a:solidFill>
                <a:effectLst/>
                <a:latin typeface="Arial" charset="0"/>
                <a:ea typeface="宋体" pitchFamily="2" charset="-122"/>
                <a:cs typeface="+mn-cs"/>
              </a:rPr>
              <a:t>HarmonyOS</a:t>
            </a:r>
            <a:r>
              <a:rPr lang="zh-CN" altLang="en-US" sz="1600" b="0" i="0" u="none" strike="noStrike" kern="1200" dirty="0">
                <a:solidFill>
                  <a:schemeClr val="tx1"/>
                </a:solidFill>
                <a:effectLst/>
                <a:latin typeface="Arial" charset="0"/>
                <a:ea typeface="宋体" pitchFamily="2" charset="-122"/>
                <a:cs typeface="+mn-cs"/>
              </a:rPr>
              <a:t>前两次开源已上线超过</a:t>
            </a:r>
            <a:r>
              <a:rPr lang="en-US" altLang="zh-CN" sz="1600" b="0" i="0" u="none" strike="noStrike" kern="1200" dirty="0">
                <a:solidFill>
                  <a:schemeClr val="tx1"/>
                </a:solidFill>
                <a:effectLst/>
                <a:latin typeface="Arial" charset="0"/>
                <a:ea typeface="宋体" pitchFamily="2" charset="-122"/>
                <a:cs typeface="+mn-cs"/>
              </a:rPr>
              <a:t>700</a:t>
            </a:r>
            <a:r>
              <a:rPr lang="zh-CN" altLang="en-US" sz="1600" b="0" i="0" u="none" strike="noStrike" kern="1200" dirty="0">
                <a:solidFill>
                  <a:schemeClr val="tx1"/>
                </a:solidFill>
                <a:effectLst/>
                <a:latin typeface="Arial" charset="0"/>
                <a:ea typeface="宋体" pitchFamily="2" charset="-122"/>
                <a:cs typeface="+mn-cs"/>
              </a:rPr>
              <a:t>个</a:t>
            </a:r>
            <a:r>
              <a:rPr lang="en-US" altLang="zh-CN" sz="1600" b="0" i="0" u="none" strike="noStrike" kern="1200" dirty="0">
                <a:solidFill>
                  <a:schemeClr val="tx1"/>
                </a:solidFill>
                <a:effectLst/>
                <a:latin typeface="Arial" charset="0"/>
                <a:ea typeface="宋体" pitchFamily="2" charset="-122"/>
                <a:cs typeface="+mn-cs"/>
              </a:rPr>
              <a:t>Java/JS</a:t>
            </a:r>
            <a:r>
              <a:rPr lang="zh-CN" altLang="en-US" sz="1600" b="0" i="0" u="none" strike="noStrike" kern="1200" dirty="0">
                <a:solidFill>
                  <a:schemeClr val="tx1"/>
                </a:solidFill>
                <a:effectLst/>
                <a:latin typeface="Arial" charset="0"/>
                <a:ea typeface="宋体" pitchFamily="2" charset="-122"/>
                <a:cs typeface="+mn-cs"/>
              </a:rPr>
              <a:t>组件。</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[67]</a:t>
            </a:r>
            <a:r>
              <a:rPr lang="zh-CN" altLang="en-US" sz="1600" b="0" i="0" u="none" strike="noStrike" kern="1200" dirty="0">
                <a:solidFill>
                  <a:schemeClr val="tx1"/>
                </a:solidFill>
                <a:effectLst/>
                <a:latin typeface="Arial" charset="0"/>
                <a:ea typeface="宋体" pitchFamily="2" charset="-122"/>
                <a:cs typeface="+mn-cs"/>
              </a:rPr>
              <a:t> </a:t>
            </a:r>
          </a:p>
          <a:p>
            <a:r>
              <a:rPr lang="zh-CN" altLang="en-US" sz="1600" b="0" i="0" u="none" strike="noStrike" kern="1200" dirty="0">
                <a:solidFill>
                  <a:schemeClr val="tx1"/>
                </a:solidFill>
                <a:effectLst/>
                <a:latin typeface="Arial" charset="0"/>
                <a:ea typeface="宋体" pitchFamily="2" charset="-122"/>
                <a:cs typeface="+mn-cs"/>
              </a:rPr>
              <a:t>截至 </a:t>
            </a:r>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12</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a:t>
            </a:r>
            <a:r>
              <a:rPr lang="zh-CN" altLang="en-US" sz="1600" b="0" i="0" u="none" strike="noStrike" kern="1200" dirty="0">
                <a:solidFill>
                  <a:schemeClr val="tx1"/>
                </a:solidFill>
                <a:effectLst/>
                <a:latin typeface="Arial" charset="0"/>
                <a:ea typeface="宋体" pitchFamily="2" charset="-122"/>
                <a:cs typeface="+mn-cs"/>
              </a:rPr>
              <a:t>日，华为宣布 </a:t>
            </a:r>
            <a:r>
              <a:rPr lang="en-US" altLang="zh-CN" sz="1600" b="0" i="0" u="none" strike="noStrike" kern="1200" dirty="0" err="1">
                <a:solidFill>
                  <a:schemeClr val="tx1"/>
                </a:solidFill>
                <a:effectLst/>
                <a:latin typeface="Arial" charset="0"/>
                <a:ea typeface="宋体" pitchFamily="2" charset="-122"/>
                <a:cs typeface="+mn-cs"/>
              </a:rPr>
              <a:t>HarmonyOS</a:t>
            </a:r>
            <a:r>
              <a:rPr lang="en-US" altLang="zh-CN" sz="1600" b="0" i="0" u="none" strike="noStrike" kern="1200" dirty="0">
                <a:solidFill>
                  <a:schemeClr val="tx1"/>
                </a:solidFill>
                <a:effectLst/>
                <a:latin typeface="Arial" charset="0"/>
                <a:ea typeface="宋体" pitchFamily="2" charset="-122"/>
                <a:cs typeface="+mn-cs"/>
              </a:rPr>
              <a:t> 2 </a:t>
            </a:r>
            <a:r>
              <a:rPr lang="zh-CN" altLang="en-US" sz="1600" b="0" i="0" u="none" strike="noStrike" kern="1200" dirty="0">
                <a:solidFill>
                  <a:schemeClr val="tx1"/>
                </a:solidFill>
                <a:effectLst/>
                <a:latin typeface="Arial" charset="0"/>
                <a:ea typeface="宋体" pitchFamily="2" charset="-122"/>
                <a:cs typeface="+mn-cs"/>
              </a:rPr>
              <a:t>已有 </a:t>
            </a:r>
            <a:r>
              <a:rPr lang="en-US" altLang="zh-CN" sz="1600" b="0" i="0" u="none" strike="noStrike" kern="1200" dirty="0">
                <a:solidFill>
                  <a:schemeClr val="tx1"/>
                </a:solidFill>
                <a:effectLst/>
                <a:latin typeface="Arial" charset="0"/>
                <a:ea typeface="宋体" pitchFamily="2" charset="-122"/>
                <a:cs typeface="+mn-cs"/>
              </a:rPr>
              <a:t>135 </a:t>
            </a:r>
            <a:r>
              <a:rPr lang="zh-CN" altLang="en-US" sz="1600" b="0" i="0" u="none" strike="noStrike" kern="1200" dirty="0">
                <a:solidFill>
                  <a:schemeClr val="tx1"/>
                </a:solidFill>
                <a:effectLst/>
                <a:latin typeface="Arial" charset="0"/>
                <a:ea typeface="宋体" pitchFamily="2" charset="-122"/>
                <a:cs typeface="+mn-cs"/>
              </a:rPr>
              <a:t>款设备已经升级正式版，</a:t>
            </a:r>
            <a:r>
              <a:rPr lang="en-US" altLang="zh-CN" sz="1600" b="0" i="0" u="none" strike="noStrike" kern="1200" dirty="0">
                <a:solidFill>
                  <a:schemeClr val="tx1"/>
                </a:solidFill>
                <a:effectLst/>
                <a:latin typeface="Arial" charset="0"/>
                <a:ea typeface="宋体" pitchFamily="2" charset="-122"/>
                <a:cs typeface="+mn-cs"/>
              </a:rPr>
              <a:t>6 </a:t>
            </a:r>
            <a:r>
              <a:rPr lang="zh-CN" altLang="en-US" sz="1600" b="0" i="0" u="none" strike="noStrike" kern="1200" dirty="0">
                <a:solidFill>
                  <a:schemeClr val="tx1"/>
                </a:solidFill>
                <a:effectLst/>
                <a:latin typeface="Arial" charset="0"/>
                <a:ea typeface="宋体" pitchFamily="2" charset="-122"/>
                <a:cs typeface="+mn-cs"/>
              </a:rPr>
              <a:t>款设备正在测试招募，而且各种升级设备数量已超过 </a:t>
            </a:r>
            <a:r>
              <a:rPr lang="en-US" altLang="zh-CN" sz="1600" b="0" i="0" u="none" strike="noStrike" kern="1200" dirty="0">
                <a:solidFill>
                  <a:schemeClr val="tx1"/>
                </a:solidFill>
                <a:effectLst/>
                <a:latin typeface="Arial" charset="0"/>
                <a:ea typeface="宋体" pitchFamily="2" charset="-122"/>
                <a:cs typeface="+mn-cs"/>
              </a:rPr>
              <a:t>1.5 </a:t>
            </a:r>
            <a:r>
              <a:rPr lang="zh-CN" altLang="en-US" sz="1600" b="0" i="0" u="none" strike="noStrike" kern="1200" dirty="0">
                <a:solidFill>
                  <a:schemeClr val="tx1"/>
                </a:solidFill>
                <a:effectLst/>
                <a:latin typeface="Arial" charset="0"/>
                <a:ea typeface="宋体" pitchFamily="2" charset="-122"/>
                <a:cs typeface="+mn-cs"/>
              </a:rPr>
              <a:t>亿。</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[69]</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12</a:t>
            </a:r>
            <a:r>
              <a:rPr lang="zh-CN" altLang="en-US" sz="1600" b="0" i="0" u="none" strike="noStrike" kern="1200" dirty="0">
                <a:solidFill>
                  <a:schemeClr val="tx1"/>
                </a:solidFill>
                <a:effectLst/>
                <a:latin typeface="Arial" charset="0"/>
                <a:ea typeface="宋体" pitchFamily="2" charset="-122"/>
                <a:cs typeface="+mn-cs"/>
              </a:rPr>
              <a:t>月，鸿蒙系统推出不到半年用户已超过</a:t>
            </a:r>
            <a:r>
              <a:rPr lang="en-US" altLang="zh-CN" sz="1600" b="0" i="0" u="none" strike="noStrike" kern="1200" dirty="0">
                <a:solidFill>
                  <a:schemeClr val="tx1"/>
                </a:solidFill>
                <a:effectLst/>
                <a:latin typeface="Arial" charset="0"/>
                <a:ea typeface="宋体" pitchFamily="2" charset="-122"/>
                <a:cs typeface="+mn-cs"/>
              </a:rPr>
              <a:t>1.5</a:t>
            </a:r>
            <a:r>
              <a:rPr lang="zh-CN" altLang="en-US" sz="1600" b="0" i="0" u="none" strike="noStrike" kern="1200" dirty="0">
                <a:solidFill>
                  <a:schemeClr val="tx1"/>
                </a:solidFill>
                <a:effectLst/>
                <a:latin typeface="Arial" charset="0"/>
                <a:ea typeface="宋体" pitchFamily="2" charset="-122"/>
                <a:cs typeface="+mn-cs"/>
              </a:rPr>
              <a:t>亿。华为鸿蒙此次出海，用户量有望暴增，将成为继安卓、</a:t>
            </a:r>
            <a:r>
              <a:rPr lang="en-US" altLang="zh-CN" sz="1600" b="0" i="0" u="none" strike="noStrike" kern="1200" dirty="0">
                <a:solidFill>
                  <a:schemeClr val="tx1"/>
                </a:solidFill>
                <a:effectLst/>
                <a:latin typeface="Arial" charset="0"/>
                <a:ea typeface="宋体" pitchFamily="2" charset="-122"/>
                <a:cs typeface="+mn-cs"/>
              </a:rPr>
              <a:t>iOS</a:t>
            </a:r>
            <a:r>
              <a:rPr lang="zh-CN" altLang="en-US" sz="1600" b="0" i="0" u="none" strike="noStrike" kern="1200" dirty="0">
                <a:solidFill>
                  <a:schemeClr val="tx1"/>
                </a:solidFill>
                <a:effectLst/>
                <a:latin typeface="Arial" charset="0"/>
                <a:ea typeface="宋体" pitchFamily="2" charset="-122"/>
                <a:cs typeface="+mn-cs"/>
              </a:rPr>
              <a:t>之后的全球第三大手机系统。</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[70]</a:t>
            </a:r>
            <a:r>
              <a:rPr lang="zh-CN" altLang="en-US" sz="1600" b="0" i="0" u="none" strike="noStrike" kern="1200" dirty="0">
                <a:solidFill>
                  <a:schemeClr val="tx1"/>
                </a:solidFill>
                <a:effectLst/>
                <a:latin typeface="Arial" charset="0"/>
                <a:ea typeface="宋体" pitchFamily="2" charset="-122"/>
                <a:cs typeface="+mn-cs"/>
              </a:rPr>
              <a:t> </a:t>
            </a:r>
          </a:p>
          <a:p>
            <a:r>
              <a:rPr lang="zh-CN" altLang="en-US" sz="1600" b="0" i="0" u="none" strike="noStrike" kern="1200" dirty="0">
                <a:solidFill>
                  <a:schemeClr val="tx1"/>
                </a:solidFill>
                <a:effectLst/>
                <a:latin typeface="Arial" charset="0"/>
                <a:ea typeface="宋体" pitchFamily="2" charset="-122"/>
                <a:cs typeface="+mn-cs"/>
                <a:hlinkClick r:id="rId21" tooltip="鸿蒙系统图片"/>
              </a:rPr>
              <a:t>鸿蒙系统图片</a:t>
            </a:r>
            <a:r>
              <a:rPr lang="en-US" altLang="zh-CN" sz="1600" b="0" i="0" u="none" strike="noStrike" kern="1200" dirty="0">
                <a:solidFill>
                  <a:schemeClr val="tx1"/>
                </a:solidFill>
                <a:effectLst/>
                <a:latin typeface="Arial" charset="0"/>
                <a:ea typeface="宋体" pitchFamily="2" charset="-122"/>
                <a:cs typeface="+mn-cs"/>
                <a:hlinkClick r:id="rId21" tooltip="鸿蒙系统图片"/>
              </a:rPr>
              <a:t>(3</a:t>
            </a:r>
            <a:r>
              <a:rPr lang="zh-CN" altLang="en-US" sz="1600" b="0" i="0" u="none" strike="noStrike" kern="1200" dirty="0">
                <a:solidFill>
                  <a:schemeClr val="tx1"/>
                </a:solidFill>
                <a:effectLst/>
                <a:latin typeface="Arial" charset="0"/>
                <a:ea typeface="宋体" pitchFamily="2" charset="-122"/>
                <a:cs typeface="+mn-cs"/>
                <a:hlinkClick r:id="rId21" tooltip="鸿蒙系统图片"/>
              </a:rPr>
              <a:t>张</a:t>
            </a:r>
            <a:r>
              <a:rPr lang="en-US" altLang="zh-CN" sz="1600" b="0" i="0" u="none" strike="noStrike" kern="1200" dirty="0">
                <a:solidFill>
                  <a:schemeClr val="tx1"/>
                </a:solidFill>
                <a:effectLst/>
                <a:latin typeface="Arial" charset="0"/>
                <a:ea typeface="宋体" pitchFamily="2" charset="-122"/>
                <a:cs typeface="+mn-cs"/>
                <a:hlinkClick r:id="rId21" tooltip="鸿蒙系统图片"/>
              </a:rPr>
              <a:t>)</a:t>
            </a:r>
            <a:endParaRPr lang="zh-CN" altLang="en-US" sz="1600" b="0" i="0" u="none" strike="noStrike" kern="1200" dirty="0">
              <a:solidFill>
                <a:schemeClr val="tx1"/>
              </a:solidFill>
              <a:effectLst/>
              <a:latin typeface="Arial" charset="0"/>
              <a:ea typeface="宋体" pitchFamily="2" charset="-122"/>
              <a:cs typeface="+mn-cs"/>
              <a:hlinkClick r:id="rId21" tooltip="鸿蒙系统图片"/>
            </a:endParaRP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12</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23</a:t>
            </a:r>
            <a:r>
              <a:rPr lang="zh-CN" altLang="en-US" sz="1600" b="0" i="0" u="none" strike="noStrike" kern="1200" dirty="0">
                <a:solidFill>
                  <a:schemeClr val="tx1"/>
                </a:solidFill>
                <a:effectLst/>
                <a:latin typeface="Arial" charset="0"/>
                <a:ea typeface="宋体" pitchFamily="2" charset="-122"/>
                <a:cs typeface="+mn-cs"/>
              </a:rPr>
              <a:t>日，华为冬季旗舰新品发布会，华为宣布搭载鸿蒙 </a:t>
            </a:r>
            <a:r>
              <a:rPr lang="en-US" altLang="zh-CN" sz="1600" b="0" i="0" u="none" strike="noStrike" kern="1200" dirty="0" err="1">
                <a:solidFill>
                  <a:schemeClr val="tx1"/>
                </a:solidFill>
                <a:effectLst/>
                <a:latin typeface="Arial" charset="0"/>
                <a:ea typeface="宋体" pitchFamily="2" charset="-122"/>
                <a:cs typeface="+mn-cs"/>
              </a:rPr>
              <a:t>HarmonyOS</a:t>
            </a:r>
            <a:r>
              <a:rPr lang="en-US" altLang="zh-CN" sz="1600" b="0" i="0" u="none" strike="noStrike" kern="1200" dirty="0">
                <a:solidFill>
                  <a:schemeClr val="tx1"/>
                </a:solidFill>
                <a:effectLst/>
                <a:latin typeface="Arial" charset="0"/>
                <a:ea typeface="宋体" pitchFamily="2" charset="-122"/>
                <a:cs typeface="+mn-cs"/>
              </a:rPr>
              <a:t> </a:t>
            </a:r>
            <a:r>
              <a:rPr lang="zh-CN" altLang="en-US" sz="1600" b="0" i="0" u="none" strike="noStrike" kern="1200" dirty="0">
                <a:solidFill>
                  <a:schemeClr val="tx1"/>
                </a:solidFill>
                <a:effectLst/>
                <a:latin typeface="Arial" charset="0"/>
                <a:ea typeface="宋体" pitchFamily="2" charset="-122"/>
                <a:cs typeface="+mn-cs"/>
              </a:rPr>
              <a:t>设备数突破 </a:t>
            </a:r>
            <a:r>
              <a:rPr lang="en-US" altLang="zh-CN" sz="1600" b="0" i="0" u="none" strike="noStrike" kern="1200" dirty="0">
                <a:solidFill>
                  <a:schemeClr val="tx1"/>
                </a:solidFill>
                <a:effectLst/>
                <a:latin typeface="Arial" charset="0"/>
                <a:ea typeface="宋体" pitchFamily="2" charset="-122"/>
                <a:cs typeface="+mn-cs"/>
              </a:rPr>
              <a:t>2.2 </a:t>
            </a:r>
            <a:r>
              <a:rPr lang="zh-CN" altLang="en-US" sz="1600" b="0" i="0" u="none" strike="noStrike" kern="1200" dirty="0">
                <a:solidFill>
                  <a:schemeClr val="tx1"/>
                </a:solidFill>
                <a:effectLst/>
                <a:latin typeface="Arial" charset="0"/>
                <a:ea typeface="宋体" pitchFamily="2" charset="-122"/>
                <a:cs typeface="+mn-cs"/>
              </a:rPr>
              <a:t>亿。</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[71]</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2021</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12</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23</a:t>
            </a:r>
            <a:r>
              <a:rPr lang="zh-CN" altLang="en-US" sz="1600" b="0" i="0" u="none" strike="noStrike" kern="1200" dirty="0">
                <a:solidFill>
                  <a:schemeClr val="tx1"/>
                </a:solidFill>
                <a:effectLst/>
                <a:latin typeface="Arial" charset="0"/>
                <a:ea typeface="宋体" pitchFamily="2" charset="-122"/>
                <a:cs typeface="+mn-cs"/>
              </a:rPr>
              <a:t>日，华为冬季旗舰新品发布会上，搭载</a:t>
            </a:r>
            <a:r>
              <a:rPr lang="en-US" altLang="zh-CN" sz="1600" b="0" i="0" u="none" strike="noStrike" kern="1200" dirty="0" err="1">
                <a:solidFill>
                  <a:schemeClr val="tx1"/>
                </a:solidFill>
                <a:effectLst/>
                <a:latin typeface="Arial" charset="0"/>
                <a:ea typeface="宋体" pitchFamily="2" charset="-122"/>
                <a:cs typeface="+mn-cs"/>
              </a:rPr>
              <a:t>HarmonyOS</a:t>
            </a:r>
            <a:r>
              <a:rPr lang="zh-CN" altLang="en-US" sz="1600" b="0" i="0" u="none" strike="noStrike" kern="1200" dirty="0">
                <a:solidFill>
                  <a:schemeClr val="tx1"/>
                </a:solidFill>
                <a:effectLst/>
                <a:latin typeface="Arial" charset="0"/>
                <a:ea typeface="宋体" pitchFamily="2" charset="-122"/>
                <a:cs typeface="+mn-cs"/>
              </a:rPr>
              <a:t>智能座舱正式亮相，</a:t>
            </a:r>
            <a:r>
              <a:rPr lang="en-US" altLang="zh-CN" sz="1600" b="0" i="0" u="none" strike="noStrike" kern="1200" dirty="0">
                <a:solidFill>
                  <a:schemeClr val="tx1"/>
                </a:solidFill>
                <a:effectLst/>
                <a:latin typeface="Arial" charset="0"/>
                <a:ea typeface="宋体" pitchFamily="2" charset="-122"/>
                <a:cs typeface="+mn-cs"/>
              </a:rPr>
              <a:t>AITO</a:t>
            </a:r>
            <a:r>
              <a:rPr lang="zh-CN" altLang="en-US" sz="1600" b="0" i="0" u="none" strike="noStrike" kern="1200" dirty="0">
                <a:solidFill>
                  <a:schemeClr val="tx1"/>
                </a:solidFill>
                <a:effectLst/>
                <a:latin typeface="Arial" charset="0"/>
                <a:ea typeface="宋体" pitchFamily="2" charset="-122"/>
                <a:cs typeface="+mn-cs"/>
              </a:rPr>
              <a:t>品牌旗下的首款全新科技豪华智能电驱</a:t>
            </a:r>
            <a:r>
              <a:rPr lang="en-US" altLang="zh-CN" sz="1600" b="0" i="0" u="none" strike="noStrike" kern="1200" dirty="0">
                <a:solidFill>
                  <a:schemeClr val="tx1"/>
                </a:solidFill>
                <a:effectLst/>
                <a:latin typeface="Arial" charset="0"/>
                <a:ea typeface="宋体" pitchFamily="2" charset="-122"/>
                <a:cs typeface="+mn-cs"/>
              </a:rPr>
              <a:t>SUV——AITO</a:t>
            </a:r>
            <a:r>
              <a:rPr lang="zh-CN" altLang="en-US" sz="1600" b="0" i="0" u="none" strike="noStrike" kern="1200" dirty="0">
                <a:solidFill>
                  <a:schemeClr val="tx1"/>
                </a:solidFill>
                <a:effectLst/>
                <a:latin typeface="Arial" charset="0"/>
                <a:ea typeface="宋体" pitchFamily="2" charset="-122"/>
                <a:cs typeface="+mn-cs"/>
              </a:rPr>
              <a:t>问界</a:t>
            </a:r>
            <a:r>
              <a:rPr lang="en-US" altLang="zh-CN" sz="1600" b="0" i="0" u="none" strike="noStrike" kern="1200" dirty="0">
                <a:solidFill>
                  <a:schemeClr val="tx1"/>
                </a:solidFill>
                <a:effectLst/>
                <a:latin typeface="Arial" charset="0"/>
                <a:ea typeface="宋体" pitchFamily="2" charset="-122"/>
                <a:cs typeface="+mn-cs"/>
              </a:rPr>
              <a:t>M5</a:t>
            </a:r>
            <a:r>
              <a:rPr lang="zh-CN" altLang="en-US" sz="1600" b="0" i="0" u="none" strike="noStrike" kern="1200" dirty="0">
                <a:solidFill>
                  <a:schemeClr val="tx1"/>
                </a:solidFill>
                <a:effectLst/>
                <a:latin typeface="Arial" charset="0"/>
                <a:ea typeface="宋体" pitchFamily="2" charset="-122"/>
                <a:cs typeface="+mn-cs"/>
              </a:rPr>
              <a:t>成为首款搭载</a:t>
            </a:r>
            <a:r>
              <a:rPr lang="en-US" altLang="zh-CN" sz="1600" b="0" i="0" u="none" strike="noStrike" kern="1200" dirty="0" err="1">
                <a:solidFill>
                  <a:schemeClr val="tx1"/>
                </a:solidFill>
                <a:effectLst/>
                <a:latin typeface="Arial" charset="0"/>
                <a:ea typeface="宋体" pitchFamily="2" charset="-122"/>
                <a:cs typeface="+mn-cs"/>
              </a:rPr>
              <a:t>HarmonyOS</a:t>
            </a:r>
            <a:r>
              <a:rPr lang="zh-CN" altLang="en-US" sz="1600" b="0" i="0" u="none" strike="noStrike" kern="1200" dirty="0">
                <a:solidFill>
                  <a:schemeClr val="tx1"/>
                </a:solidFill>
                <a:effectLst/>
                <a:latin typeface="Arial" charset="0"/>
                <a:ea typeface="宋体" pitchFamily="2" charset="-122"/>
                <a:cs typeface="+mn-cs"/>
              </a:rPr>
              <a:t>智能座舱的车型。</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[81-82]</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2022</a:t>
            </a:r>
            <a:r>
              <a:rPr lang="zh-CN" altLang="en-US" sz="1600" b="0" i="0" u="none" strike="noStrike" kern="1200" dirty="0">
                <a:solidFill>
                  <a:schemeClr val="tx1"/>
                </a:solidFill>
                <a:effectLst/>
                <a:latin typeface="Arial" charset="0"/>
                <a:ea typeface="宋体" pitchFamily="2" charset="-122"/>
                <a:cs typeface="+mn-cs"/>
              </a:rPr>
              <a:t>年，鸿蒙系统 </a:t>
            </a:r>
            <a:r>
              <a:rPr lang="en-US" altLang="zh-CN" sz="1600" b="0" i="0" u="none" strike="noStrike" kern="1200" dirty="0">
                <a:solidFill>
                  <a:schemeClr val="tx1"/>
                </a:solidFill>
                <a:effectLst/>
                <a:latin typeface="Arial" charset="0"/>
                <a:ea typeface="宋体" pitchFamily="2" charset="-122"/>
                <a:cs typeface="+mn-cs"/>
              </a:rPr>
              <a:t>Harmony OS </a:t>
            </a:r>
            <a:r>
              <a:rPr lang="zh-CN" altLang="en-US" sz="1600" b="0" i="0" u="none" strike="noStrike" kern="1200" dirty="0">
                <a:solidFill>
                  <a:schemeClr val="tx1"/>
                </a:solidFill>
                <a:effectLst/>
                <a:latin typeface="Arial" charset="0"/>
                <a:ea typeface="宋体" pitchFamily="2" charset="-122"/>
                <a:cs typeface="+mn-cs"/>
              </a:rPr>
              <a:t>将登陆欧洲。</a:t>
            </a:r>
          </a:p>
          <a:p>
            <a:r>
              <a:rPr lang="en-US" altLang="zh-CN" sz="1600" b="0" i="0" u="none" strike="noStrike" kern="1200" dirty="0">
                <a:solidFill>
                  <a:schemeClr val="tx1"/>
                </a:solidFill>
                <a:effectLst/>
                <a:latin typeface="Arial" charset="0"/>
                <a:ea typeface="宋体" pitchFamily="2" charset="-122"/>
                <a:cs typeface="+mn-cs"/>
              </a:rPr>
              <a:t>2022</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12</a:t>
            </a:r>
            <a:r>
              <a:rPr lang="zh-CN" altLang="en-US" sz="1600" b="0" i="0" u="none" strike="noStrike" kern="1200" dirty="0">
                <a:solidFill>
                  <a:schemeClr val="tx1"/>
                </a:solidFill>
                <a:effectLst/>
                <a:latin typeface="Arial" charset="0"/>
                <a:ea typeface="宋体" pitchFamily="2" charset="-122"/>
                <a:cs typeface="+mn-cs"/>
              </a:rPr>
              <a:t>日，华为鸿蒙官方宣布，</a:t>
            </a:r>
            <a:r>
              <a:rPr lang="en-US" altLang="zh-CN" sz="1600" b="0" i="0" u="none" strike="noStrike" kern="1200" dirty="0" err="1">
                <a:solidFill>
                  <a:schemeClr val="tx1"/>
                </a:solidFill>
                <a:effectLst/>
                <a:latin typeface="Arial" charset="0"/>
                <a:ea typeface="宋体" pitchFamily="2" charset="-122"/>
                <a:cs typeface="+mn-cs"/>
              </a:rPr>
              <a:t>HarmonyOS</a:t>
            </a:r>
            <a:r>
              <a:rPr lang="zh-CN" altLang="en-US" sz="1600" b="0" i="0" u="none" strike="noStrike" kern="1200" dirty="0">
                <a:solidFill>
                  <a:schemeClr val="tx1"/>
                </a:solidFill>
                <a:effectLst/>
                <a:latin typeface="Arial" charset="0"/>
                <a:ea typeface="宋体" pitchFamily="2" charset="-122"/>
                <a:cs typeface="+mn-cs"/>
              </a:rPr>
              <a:t>服务开放平台正式发布。</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[75]</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2022</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1</a:t>
            </a:r>
            <a:r>
              <a:rPr lang="zh-CN" altLang="en-US" sz="1600" b="0" i="0" u="none" strike="noStrike" kern="1200" dirty="0">
                <a:solidFill>
                  <a:schemeClr val="tx1"/>
                </a:solidFill>
                <a:effectLst/>
                <a:latin typeface="Arial" charset="0"/>
                <a:ea typeface="宋体" pitchFamily="2" charset="-122"/>
                <a:cs typeface="+mn-cs"/>
              </a:rPr>
              <a:t>月</a:t>
            </a:r>
            <a:r>
              <a:rPr lang="en-US" altLang="zh-CN" sz="1600" b="0" i="0" u="none" strike="noStrike" kern="1200" dirty="0">
                <a:solidFill>
                  <a:schemeClr val="tx1"/>
                </a:solidFill>
                <a:effectLst/>
                <a:latin typeface="Arial" charset="0"/>
                <a:ea typeface="宋体" pitchFamily="2" charset="-122"/>
                <a:cs typeface="+mn-cs"/>
              </a:rPr>
              <a:t>12</a:t>
            </a:r>
            <a:r>
              <a:rPr lang="zh-CN" altLang="en-US" sz="1600" b="0" i="0" u="none" strike="noStrike" kern="1200" dirty="0">
                <a:solidFill>
                  <a:schemeClr val="tx1"/>
                </a:solidFill>
                <a:effectLst/>
                <a:latin typeface="Arial" charset="0"/>
                <a:ea typeface="宋体" pitchFamily="2" charset="-122"/>
                <a:cs typeface="+mn-cs"/>
              </a:rPr>
              <a:t>日，鸿蒙服务开放平台正式发布，鸿蒙生态有望渐入佳境。</a:t>
            </a:r>
            <a:r>
              <a:rPr lang="zh-CN" altLang="en-US" sz="1600" b="0" i="0" u="none" strike="noStrike" kern="1200" baseline="30000" dirty="0">
                <a:solidFill>
                  <a:schemeClr val="tx1"/>
                </a:solidFill>
                <a:effectLst/>
                <a:latin typeface="Arial" charset="0"/>
                <a:ea typeface="宋体" pitchFamily="2" charset="-122"/>
                <a:cs typeface="+mn-cs"/>
              </a:rPr>
              <a:t> </a:t>
            </a:r>
            <a:r>
              <a:rPr lang="en-US" altLang="zh-CN" sz="1600" b="0" i="0" u="none" strike="noStrike" kern="1200" baseline="30000" dirty="0">
                <a:solidFill>
                  <a:schemeClr val="tx1"/>
                </a:solidFill>
                <a:effectLst/>
                <a:latin typeface="Arial" charset="0"/>
                <a:ea typeface="宋体" pitchFamily="2" charset="-122"/>
                <a:cs typeface="+mn-cs"/>
              </a:rPr>
              <a:t>[74]</a:t>
            </a:r>
            <a:r>
              <a:rPr lang="zh-CN" altLang="en-US" sz="1600" b="0" i="0" u="none" strike="noStrike" kern="1200" dirty="0">
                <a:solidFill>
                  <a:schemeClr val="tx1"/>
                </a:solidFill>
                <a:effectLst/>
                <a:latin typeface="Arial" charset="0"/>
                <a:ea typeface="宋体" pitchFamily="2" charset="-122"/>
                <a:cs typeface="+mn-cs"/>
              </a:rPr>
              <a:t> </a:t>
            </a:r>
          </a:p>
          <a:p>
            <a:r>
              <a:rPr lang="en-US" altLang="zh-CN" sz="1600" b="0" i="0" u="none" strike="noStrike" kern="1200" dirty="0">
                <a:solidFill>
                  <a:schemeClr val="tx1"/>
                </a:solidFill>
                <a:effectLst/>
                <a:latin typeface="Arial" charset="0"/>
                <a:ea typeface="宋体" pitchFamily="2" charset="-122"/>
                <a:cs typeface="+mn-cs"/>
              </a:rPr>
              <a:t>2022</a:t>
            </a:r>
            <a:r>
              <a:rPr lang="zh-CN" altLang="en-US" sz="1600" b="0" i="0" u="none" strike="noStrike" kern="1200" dirty="0">
                <a:solidFill>
                  <a:schemeClr val="tx1"/>
                </a:solidFill>
                <a:effectLst/>
                <a:latin typeface="Arial" charset="0"/>
                <a:ea typeface="宋体" pitchFamily="2" charset="-122"/>
                <a:cs typeface="+mn-cs"/>
              </a:rPr>
              <a:t>年</a:t>
            </a:r>
            <a:r>
              <a:rPr lang="en-US" altLang="zh-CN" sz="1600" b="0" i="0" u="none" strike="noStrike" kern="1200" dirty="0">
                <a:solidFill>
                  <a:schemeClr val="tx1"/>
                </a:solidFill>
                <a:effectLst/>
                <a:latin typeface="Arial" charset="0"/>
                <a:ea typeface="宋体" pitchFamily="2" charset="-122"/>
                <a:cs typeface="+mn-cs"/>
              </a:rPr>
              <a:t>6 </a:t>
            </a:r>
            <a:r>
              <a:rPr lang="zh-CN" altLang="en-US" sz="1600" b="0" i="0" u="none" strike="noStrike" kern="1200" dirty="0">
                <a:solidFill>
                  <a:schemeClr val="tx1"/>
                </a:solidFill>
                <a:effectLst/>
                <a:latin typeface="Arial" charset="0"/>
                <a:ea typeface="宋体" pitchFamily="2" charset="-122"/>
                <a:cs typeface="+mn-cs"/>
              </a:rPr>
              <a:t>月 </a:t>
            </a:r>
            <a:r>
              <a:rPr lang="en-US" altLang="zh-CN" sz="1600" b="0" i="0" u="none" strike="noStrike" kern="1200" dirty="0">
                <a:solidFill>
                  <a:schemeClr val="tx1"/>
                </a:solidFill>
                <a:effectLst/>
                <a:latin typeface="Arial" charset="0"/>
                <a:ea typeface="宋体" pitchFamily="2" charset="-122"/>
                <a:cs typeface="+mn-cs"/>
              </a:rPr>
              <a:t>15 </a:t>
            </a:r>
            <a:r>
              <a:rPr lang="zh-CN" altLang="en-US" sz="1600" b="0" i="0" u="none" strike="noStrike" kern="1200" dirty="0">
                <a:solidFill>
                  <a:schemeClr val="tx1"/>
                </a:solidFill>
                <a:effectLst/>
                <a:latin typeface="Arial" charset="0"/>
                <a:ea typeface="宋体" pitchFamily="2" charset="-122"/>
                <a:cs typeface="+mn-cs"/>
              </a:rPr>
              <a:t>日，华为鸿蒙 </a:t>
            </a:r>
            <a:r>
              <a:rPr lang="en-US" altLang="zh-CN" sz="1600" b="0" i="0" u="none" strike="noStrike" kern="1200" dirty="0">
                <a:solidFill>
                  <a:schemeClr val="tx1"/>
                </a:solidFill>
                <a:effectLst/>
                <a:latin typeface="Arial" charset="0"/>
                <a:ea typeface="宋体" pitchFamily="2" charset="-122"/>
                <a:cs typeface="+mn-cs"/>
              </a:rPr>
              <a:t>Harmony OS 3.0 </a:t>
            </a:r>
            <a:r>
              <a:rPr lang="zh-CN" altLang="en-US" sz="1600" b="0" i="0" u="none" strike="noStrike" kern="1200" dirty="0">
                <a:solidFill>
                  <a:schemeClr val="tx1"/>
                </a:solidFill>
                <a:effectLst/>
                <a:latin typeface="Arial" charset="0"/>
                <a:ea typeface="宋体" pitchFamily="2" charset="-122"/>
                <a:cs typeface="+mn-cs"/>
              </a:rPr>
              <a:t>开发者 </a:t>
            </a:r>
            <a:r>
              <a:rPr lang="en-US" altLang="zh-CN" sz="1600" b="0" i="0" u="none" strike="noStrike" kern="1200" dirty="0">
                <a:solidFill>
                  <a:schemeClr val="tx1"/>
                </a:solidFill>
                <a:effectLst/>
                <a:latin typeface="Arial" charset="0"/>
                <a:ea typeface="宋体" pitchFamily="2" charset="-122"/>
                <a:cs typeface="+mn-cs"/>
              </a:rPr>
              <a:t>Beta </a:t>
            </a:r>
            <a:r>
              <a:rPr lang="zh-CN" altLang="en-US" sz="1600" b="0" i="0" u="none" strike="noStrike" kern="1200" dirty="0">
                <a:solidFill>
                  <a:schemeClr val="tx1"/>
                </a:solidFill>
                <a:effectLst/>
                <a:latin typeface="Arial" charset="0"/>
                <a:ea typeface="宋体" pitchFamily="2" charset="-122"/>
                <a:cs typeface="+mn-cs"/>
              </a:rPr>
              <a:t>版已经开启了公测。</a:t>
            </a:r>
          </a:p>
          <a:p>
            <a:endParaRPr kumimoji="1" lang="zh-CN" altLang="en-US" dirty="0"/>
          </a:p>
        </p:txBody>
      </p:sp>
      <p:sp>
        <p:nvSpPr>
          <p:cNvPr id="4" name="幻灯片编号占位符 3"/>
          <p:cNvSpPr>
            <a:spLocks noGrp="1"/>
          </p:cNvSpPr>
          <p:nvPr>
            <p:ph type="sldNum" sz="quarter" idx="10"/>
          </p:nvPr>
        </p:nvSpPr>
        <p:spPr/>
        <p:txBody>
          <a:bodyPr/>
          <a:lstStyle/>
          <a:p>
            <a:pPr>
              <a:defRPr/>
            </a:pPr>
            <a:fld id="{7367F5F2-8E74-435B-A677-1ACD5088BEBC}" type="slidenum">
              <a:rPr lang="en-US" altLang="zh-CN" smtClean="0"/>
              <a:pPr>
                <a:defRPr/>
              </a:pPr>
              <a:t>83</a:t>
            </a:fld>
            <a:endParaRPr lang="en-US" altLang="zh-CN"/>
          </a:p>
        </p:txBody>
      </p:sp>
    </p:spTree>
    <p:extLst>
      <p:ext uri="{BB962C8B-B14F-4D97-AF65-F5344CB8AC3E}">
        <p14:creationId xmlns:p14="http://schemas.microsoft.com/office/powerpoint/2010/main" val="120839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367F5F2-8E74-435B-A677-1ACD5088BEBC}" type="slidenum">
              <a:rPr lang="en-US" altLang="zh-CN" smtClean="0"/>
              <a:pPr>
                <a:defRPr/>
              </a:pPr>
              <a:t>84</a:t>
            </a:fld>
            <a:endParaRPr lang="en-US" altLang="zh-CN"/>
          </a:p>
        </p:txBody>
      </p:sp>
    </p:spTree>
    <p:extLst>
      <p:ext uri="{BB962C8B-B14F-4D97-AF65-F5344CB8AC3E}">
        <p14:creationId xmlns:p14="http://schemas.microsoft.com/office/powerpoint/2010/main" val="3951902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86D72709-529C-4B3A-928D-788F2A879E70}"/>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C6394D2-F4E9-4C84-8DC2-7BA9BDD36129}" type="slidenum">
              <a:rPr lang="en-US" altLang="zh-CN"/>
              <a:pPr>
                <a:spcBef>
                  <a:spcPct val="0"/>
                </a:spcBef>
              </a:pPr>
              <a:t>6</a:t>
            </a:fld>
            <a:endParaRPr lang="en-US" altLang="zh-CN"/>
          </a:p>
        </p:txBody>
      </p:sp>
      <p:sp>
        <p:nvSpPr>
          <p:cNvPr id="11267" name="Rectangle 2">
            <a:extLst>
              <a:ext uri="{FF2B5EF4-FFF2-40B4-BE49-F238E27FC236}">
                <a16:creationId xmlns:a16="http://schemas.microsoft.com/office/drawing/2014/main" id="{BD14A9AE-97E3-46E1-A99B-6E27F8532959}"/>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DC2C06EB-6D5F-4371-9F3C-C844E615191A}"/>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kumimoji="1" lang="zh-CN" altLang="zh-CN" b="1" dirty="0">
              <a:latin typeface="Arial" charset="0"/>
              <a:ea typeface="宋体" charset="0"/>
            </a:endParaRPr>
          </a:p>
        </p:txBody>
      </p:sp>
    </p:spTree>
    <p:extLst>
      <p:ext uri="{BB962C8B-B14F-4D97-AF65-F5344CB8AC3E}">
        <p14:creationId xmlns:p14="http://schemas.microsoft.com/office/powerpoint/2010/main" val="2268264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a:t>
            </a:fld>
            <a:endParaRPr lang="zh-CN" altLang="en-US" dirty="0"/>
          </a:p>
        </p:txBody>
      </p:sp>
    </p:spTree>
    <p:extLst>
      <p:ext uri="{BB962C8B-B14F-4D97-AF65-F5344CB8AC3E}">
        <p14:creationId xmlns:p14="http://schemas.microsoft.com/office/powerpoint/2010/main" val="2683302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选讲</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a:t>
            </a:fld>
            <a:endParaRPr lang="zh-CN" altLang="en-US" dirty="0"/>
          </a:p>
        </p:txBody>
      </p:sp>
    </p:spTree>
    <p:extLst>
      <p:ext uri="{BB962C8B-B14F-4D97-AF65-F5344CB8AC3E}">
        <p14:creationId xmlns:p14="http://schemas.microsoft.com/office/powerpoint/2010/main" val="2676659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14</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678625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15</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4208024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9144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457172" y="3421151"/>
            <a:ext cx="8196547" cy="1871475"/>
          </a:xfrm>
          <a:prstGeom prst="rect">
            <a:avLst/>
          </a:prstGeom>
        </p:spPr>
        <p:txBody>
          <a:bodyPr rtlCol="0" anchor="b">
            <a:noAutofit/>
          </a:bodyPr>
          <a:lstStyle>
            <a:lvl1pPr algn="ctr">
              <a:lnSpc>
                <a:spcPct val="100000"/>
              </a:lnSpc>
              <a:defRPr sz="405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970384" y="5432564"/>
            <a:ext cx="7203233" cy="457200"/>
          </a:xfrm>
          <a:prstGeom prst="rect">
            <a:avLst/>
          </a:prstGeom>
        </p:spPr>
        <p:txBody>
          <a:bodyPr rtlCol="0">
            <a:normAutofit/>
          </a:bodyPr>
          <a:lstStyle>
            <a:lvl1pPr marL="0" indent="0" algn="just">
              <a:spcBef>
                <a:spcPts val="0"/>
              </a:spcBef>
              <a:buNone/>
              <a:defRPr sz="1500" b="0">
                <a:solidFill>
                  <a:schemeClr val="accent1">
                    <a:lumMod val="75000"/>
                  </a:schemeClr>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zh-CN" altLang="en-US" noProof="0" dirty="0"/>
              <a:t>单击以编辑母版副标题样式</a:t>
            </a:r>
          </a:p>
        </p:txBody>
      </p:sp>
      <p:cxnSp>
        <p:nvCxnSpPr>
          <p:cNvPr id="58" name="直接连接符​​ 57"/>
          <p:cNvCxnSpPr/>
          <p:nvPr userDrawn="1"/>
        </p:nvCxnSpPr>
        <p:spPr>
          <a:xfrm>
            <a:off x="971550" y="5294175"/>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1902921-415F-4ADD-9856-C88A0B19968C}"/>
              </a:ext>
            </a:extLst>
          </p:cNvPr>
          <p:cNvPicPr>
            <a:picLocks noChangeAspect="1"/>
          </p:cNvPicPr>
          <p:nvPr userDrawn="1"/>
        </p:nvPicPr>
        <p:blipFill>
          <a:blip r:embed="rId2"/>
          <a:stretch>
            <a:fillRect/>
          </a:stretch>
        </p:blipFill>
        <p:spPr>
          <a:xfrm>
            <a:off x="1211962" y="156092"/>
            <a:ext cx="6774147"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3920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9144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3489110" y="0"/>
            <a:ext cx="5652776"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0453" y="256446"/>
            <a:ext cx="3015197" cy="1560870"/>
          </a:xfrm>
          <a:prstGeom prst="rect">
            <a:avLst/>
          </a:prstGeom>
        </p:spPr>
        <p:txBody>
          <a:bodyPr rtlCol="0" anchor="b">
            <a:normAutofit/>
          </a:bodyPr>
          <a:lstStyle>
            <a:lvl1pPr>
              <a:defRPr sz="2400">
                <a:solidFill>
                  <a:schemeClr val="bg1"/>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190453" y="2103379"/>
            <a:ext cx="3010081" cy="4093648"/>
          </a:xfrm>
          <a:prstGeom prst="rect">
            <a:avLst/>
          </a:prstGeom>
        </p:spPr>
        <p:txBody>
          <a:bodyPr rtlCol="0">
            <a:normAutofit/>
          </a:bodyPr>
          <a:lstStyle>
            <a:lvl1pPr marL="0" indent="0">
              <a:spcBef>
                <a:spcPts val="900"/>
              </a:spcBef>
              <a:buNone/>
              <a:defRPr sz="1800">
                <a:solidFill>
                  <a:schemeClr val="bg1"/>
                </a:solidFill>
                <a:latin typeface="微软雅黑" panose="020B0503020204020204" pitchFamily="34" charset="-122"/>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zh-CN" altLang="en-US" noProof="0" dirty="0"/>
              <a:t>编辑母版文本样式</a:t>
            </a:r>
          </a:p>
        </p:txBody>
      </p:sp>
      <p:cxnSp>
        <p:nvCxnSpPr>
          <p:cNvPr id="60" name="直接连接符 59"/>
          <p:cNvCxnSpPr>
            <a:cxnSpLocks/>
          </p:cNvCxnSpPr>
          <p:nvPr userDrawn="1"/>
        </p:nvCxnSpPr>
        <p:spPr>
          <a:xfrm>
            <a:off x="190453" y="1973877"/>
            <a:ext cx="3002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4320184" y="7835016"/>
            <a:ext cx="4596023"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solidFill>
                  <a:prstClr val="black"/>
                </a:solidFill>
              </a:rPr>
              <a:t>添加页脚</a:t>
            </a:r>
          </a:p>
        </p:txBody>
      </p:sp>
      <p:sp>
        <p:nvSpPr>
          <p:cNvPr id="5" name="日期占位符 4"/>
          <p:cNvSpPr>
            <a:spLocks noGrp="1"/>
          </p:cNvSpPr>
          <p:nvPr>
            <p:ph type="dt" sz="half" idx="10"/>
          </p:nvPr>
        </p:nvSpPr>
        <p:spPr>
          <a:xfrm>
            <a:off x="111085" y="6390871"/>
            <a:ext cx="1541738" cy="334063"/>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solidFill>
                  <a:prstClr val="white"/>
                </a:solidFill>
              </a:rPr>
              <a:pPr/>
              <a:t>2025年2月21日</a:t>
            </a:fld>
            <a:endParaRPr lang="zh-CN" altLang="en-US" dirty="0">
              <a:solidFill>
                <a:prstClr val="white"/>
              </a:solidFill>
            </a:endParaRPr>
          </a:p>
        </p:txBody>
      </p:sp>
      <p:sp>
        <p:nvSpPr>
          <p:cNvPr id="8" name="幻灯片编号占位符 7"/>
          <p:cNvSpPr>
            <a:spLocks noGrp="1"/>
          </p:cNvSpPr>
          <p:nvPr>
            <p:ph type="sldNum" sz="quarter" idx="12"/>
          </p:nvPr>
        </p:nvSpPr>
        <p:spPr>
          <a:xfrm>
            <a:off x="8332979" y="6502497"/>
            <a:ext cx="689162" cy="222436"/>
          </a:xfrm>
          <a:prstGeom prst="rect">
            <a:avLst/>
          </a:prstGeom>
        </p:spPr>
        <p:txBody>
          <a:bodyPr rtlCol="0"/>
          <a:lstStyle>
            <a:lvl1pPr>
              <a:defRPr>
                <a:solidFill>
                  <a:srgbClr val="0070C0"/>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
        <p:nvSpPr>
          <p:cNvPr id="63" name="SmartArt 占位符 62">
            <a:extLst>
              <a:ext uri="{FF2B5EF4-FFF2-40B4-BE49-F238E27FC236}">
                <a16:creationId xmlns:a16="http://schemas.microsoft.com/office/drawing/2014/main" id="{3E98ACF1-74AC-4D1D-9784-D1507B787DC3}"/>
              </a:ext>
            </a:extLst>
          </p:cNvPr>
          <p:cNvSpPr>
            <a:spLocks noGrp="1"/>
          </p:cNvSpPr>
          <p:nvPr>
            <p:ph type="dgm" sz="quarter" idx="13"/>
          </p:nvPr>
        </p:nvSpPr>
        <p:spPr>
          <a:xfrm>
            <a:off x="3724393" y="362927"/>
            <a:ext cx="5026151" cy="6027931"/>
          </a:xfrm>
          <a:prstGeom prst="rect">
            <a:avLst/>
          </a:prstGeom>
        </p:spPr>
        <p:txBody>
          <a:bodyPr/>
          <a:lstStyle/>
          <a:p>
            <a:endParaRPr lang="zh-CN" altLang="en-US"/>
          </a:p>
        </p:txBody>
      </p:sp>
    </p:spTree>
    <p:extLst>
      <p:ext uri="{BB962C8B-B14F-4D97-AF65-F5344CB8AC3E}">
        <p14:creationId xmlns:p14="http://schemas.microsoft.com/office/powerpoint/2010/main" val="358270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12178" y="1311566"/>
            <a:ext cx="8077986" cy="5157643"/>
          </a:xfrm>
          <a:prstGeom prst="rect">
            <a:avLst/>
          </a:prstGeom>
        </p:spPr>
        <p:txBody>
          <a:bodyPr/>
          <a:lstStyle>
            <a:lvl1pPr eaLnBrk="1" hangingPunct="1">
              <a:lnSpc>
                <a:spcPct val="100000"/>
              </a:lnSpc>
              <a:defRPr sz="2400" b="1">
                <a:latin typeface="华文楷体" pitchFamily="2" charset="-122"/>
                <a:ea typeface="华文楷体" pitchFamily="2" charset="-122"/>
              </a:defRPr>
            </a:lvl1pPr>
            <a:lvl2pPr eaLnBrk="1" hangingPunct="1">
              <a:lnSpc>
                <a:spcPct val="100000"/>
              </a:lnSpc>
              <a:defRPr sz="2100" b="1">
                <a:latin typeface="微软雅黑" panose="020B0503020204020204" pitchFamily="34" charset="-122"/>
                <a:ea typeface="微软雅黑" panose="020B0503020204020204" pitchFamily="34" charset="-122"/>
              </a:defRPr>
            </a:lvl2pPr>
            <a:lvl3pPr eaLnBrk="1" hangingPunct="1">
              <a:lnSpc>
                <a:spcPct val="100000"/>
              </a:lnSpc>
              <a:defRPr sz="1800" b="1"/>
            </a:lvl3pPr>
            <a:lvl4pPr eaLnBrk="1" hangingPunct="1">
              <a:lnSpc>
                <a:spcPct val="100000"/>
              </a:lnSpc>
              <a:defRPr sz="1500" b="1"/>
            </a:lvl4pPr>
            <a:lvl5pPr eaLnBrk="1" hangingPunct="1">
              <a:lnSpc>
                <a:spcPct val="100000"/>
              </a:lnSpc>
              <a:defRPr sz="135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1111348" y="188915"/>
            <a:ext cx="7190789" cy="549275"/>
          </a:xfrm>
          <a:prstGeom prst="rect">
            <a:avLst/>
          </a:prstGeom>
        </p:spPr>
        <p:txBody>
          <a:bodyPr/>
          <a:lstStyle>
            <a:lvl1pPr algn="ctr">
              <a:defRPr sz="24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eaLnBrk="0" fontAlgn="base" hangingPunct="0">
              <a:spcBef>
                <a:spcPct val="0"/>
              </a:spcBef>
              <a:spcAft>
                <a:spcPct val="0"/>
              </a:spcAft>
              <a:defRPr/>
            </a:pPr>
            <a:r>
              <a:rPr kumimoji="1" lang="zh-CN" altLang="en-US" sz="1350" b="1" dirty="0">
                <a:solidFill>
                  <a:srgbClr val="333399">
                    <a:lumMod val="75000"/>
                  </a:srgbClr>
                </a:solidFill>
                <a:latin typeface="楷体" panose="02010609060101010101" pitchFamily="49" charset="-122"/>
                <a:ea typeface="楷体" panose="02010609060101010101" pitchFamily="49" charset="-122"/>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1"/>
            <a:ext cx="107744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1348" y="911865"/>
            <a:ext cx="7487529" cy="17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1857019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双栏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97902" y="1311566"/>
            <a:ext cx="3897191" cy="5157643"/>
          </a:xfrm>
          <a:prstGeom prst="rect">
            <a:avLst/>
          </a:prstGeom>
        </p:spPr>
        <p:txBody>
          <a:bodyPr/>
          <a:lstStyle>
            <a:lvl1pPr eaLnBrk="1" hangingPunct="1">
              <a:defRPr sz="2400" b="1">
                <a:latin typeface="华文楷体" pitchFamily="2" charset="-122"/>
                <a:ea typeface="华文楷体" pitchFamily="2" charset="-122"/>
              </a:defRPr>
            </a:lvl1pPr>
            <a:lvl2pPr eaLnBrk="1" hangingPunct="1">
              <a:defRPr sz="1800" b="1">
                <a:latin typeface="黑体" pitchFamily="2" charset="-122"/>
                <a:ea typeface="黑体" pitchFamily="2" charset="-122"/>
              </a:defRPr>
            </a:lvl2pPr>
            <a:lvl3pPr eaLnBrk="1" hangingPunct="1">
              <a:defRPr b="1"/>
            </a:lvl3pPr>
            <a:lvl4pPr eaLnBrk="1" hangingPunct="1">
              <a:defRPr b="1"/>
            </a:lvl4pPr>
            <a:lvl5pPr eaLnBrk="1" hangingPunct="1">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1097280" y="188915"/>
            <a:ext cx="7776357" cy="549275"/>
          </a:xfrm>
          <a:prstGeom prst="rect">
            <a:avLst/>
          </a:prstGeom>
        </p:spPr>
        <p:txBody>
          <a:bodyPr/>
          <a:lstStyle>
            <a:lvl1pPr algn="ctr">
              <a:defRPr sz="21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eaLnBrk="0" fontAlgn="base" hangingPunct="0">
              <a:spcBef>
                <a:spcPct val="0"/>
              </a:spcBef>
              <a:spcAft>
                <a:spcPct val="0"/>
              </a:spcAft>
              <a:defRPr/>
            </a:pPr>
            <a:r>
              <a:rPr kumimoji="1" lang="zh-CN" altLang="en-US" sz="1350" b="1" dirty="0">
                <a:solidFill>
                  <a:srgbClr val="333399">
                    <a:lumMod val="75000"/>
                  </a:srgbClr>
                </a:solidFill>
                <a:latin typeface="楷体" panose="02010609060101010101" pitchFamily="49" charset="-122"/>
                <a:ea typeface="楷体" panose="02010609060101010101" pitchFamily="49" charset="-122"/>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9728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2908" y="911864"/>
            <a:ext cx="750596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martArt 占位符 7">
            <a:extLst>
              <a:ext uri="{FF2B5EF4-FFF2-40B4-BE49-F238E27FC236}">
                <a16:creationId xmlns:a16="http://schemas.microsoft.com/office/drawing/2014/main" id="{0459F0E7-C03B-4267-9E79-21788BF62AD8}"/>
              </a:ext>
            </a:extLst>
          </p:cNvPr>
          <p:cNvSpPr>
            <a:spLocks noGrp="1"/>
          </p:cNvSpPr>
          <p:nvPr>
            <p:ph type="dgm" sz="quarter" idx="10"/>
          </p:nvPr>
        </p:nvSpPr>
        <p:spPr>
          <a:xfrm>
            <a:off x="5011341" y="1311565"/>
            <a:ext cx="4007969" cy="5132479"/>
          </a:xfrm>
          <a:prstGeom prst="rect">
            <a:avLst/>
          </a:prstGeom>
        </p:spPr>
        <p:txBody>
          <a:bodyPr/>
          <a:lstStyle/>
          <a:p>
            <a:endParaRPr lang="zh-CN" altLang="en-US"/>
          </a:p>
        </p:txBody>
      </p:sp>
      <p:pic>
        <p:nvPicPr>
          <p:cNvPr id="9" name="图片 8">
            <a:extLst>
              <a:ext uri="{FF2B5EF4-FFF2-40B4-BE49-F238E27FC236}">
                <a16:creationId xmlns:a16="http://schemas.microsoft.com/office/drawing/2014/main" id="{C320ED46-140B-4720-895A-4766D4AC8B3B}"/>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2734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428626" y="0"/>
            <a:ext cx="3902075" cy="668780"/>
          </a:xfrm>
          <a:prstGeom prst="rect">
            <a:avLst/>
          </a:prstGeom>
        </p:spPr>
        <p:txBody>
          <a:bodyPr rtlCol="0"/>
          <a:lstStyle>
            <a:lvl1pPr>
              <a:lnSpc>
                <a:spcPct val="130000"/>
              </a:lnSpc>
              <a:defRPr sz="2400"/>
            </a:lvl1pPr>
          </a:lstStyle>
          <a:p>
            <a:pPr rtl="0"/>
            <a:r>
              <a:rPr lang="zh-CN" altLang="en-US" dirty="0"/>
              <a:t>单击此处编辑母版标题样式</a:t>
            </a:r>
          </a:p>
        </p:txBody>
      </p:sp>
      <p:sp>
        <p:nvSpPr>
          <p:cNvPr id="8" name="矩形 7"/>
          <p:cNvSpPr/>
          <p:nvPr userDrawn="1"/>
        </p:nvSpPr>
        <p:spPr>
          <a:xfrm>
            <a:off x="0" y="0"/>
            <a:ext cx="276225"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内容占位符 2">
            <a:extLst>
              <a:ext uri="{FF2B5EF4-FFF2-40B4-BE49-F238E27FC236}">
                <a16:creationId xmlns:a16="http://schemas.microsoft.com/office/drawing/2014/main" id="{72AD38CD-DEEA-4237-8C89-6CDAF7B31787}"/>
              </a:ext>
            </a:extLst>
          </p:cNvPr>
          <p:cNvSpPr>
            <a:spLocks noGrp="1"/>
          </p:cNvSpPr>
          <p:nvPr>
            <p:ph idx="1"/>
          </p:nvPr>
        </p:nvSpPr>
        <p:spPr>
          <a:xfrm>
            <a:off x="362683" y="993531"/>
            <a:ext cx="8427481" cy="5475677"/>
          </a:xfrm>
          <a:prstGeom prst="rect">
            <a:avLst/>
          </a:prstGeom>
        </p:spPr>
        <p:txBody>
          <a:bodyPr/>
          <a:lstStyle>
            <a:lvl1pPr eaLnBrk="1" hangingPunct="1">
              <a:lnSpc>
                <a:spcPct val="100000"/>
              </a:lnSpc>
              <a:defRPr sz="2400" b="1">
                <a:latin typeface="华文楷体" pitchFamily="2" charset="-122"/>
                <a:ea typeface="华文楷体" pitchFamily="2" charset="-122"/>
              </a:defRPr>
            </a:lvl1pPr>
            <a:lvl2pPr eaLnBrk="1" hangingPunct="1">
              <a:lnSpc>
                <a:spcPct val="100000"/>
              </a:lnSpc>
              <a:defRPr sz="2100" b="1">
                <a:latin typeface="微软雅黑" panose="020B0503020204020204" pitchFamily="34" charset="-122"/>
                <a:ea typeface="微软雅黑" panose="020B0503020204020204" pitchFamily="34" charset="-122"/>
              </a:defRPr>
            </a:lvl2pPr>
            <a:lvl3pPr eaLnBrk="1" hangingPunct="1">
              <a:lnSpc>
                <a:spcPct val="100000"/>
              </a:lnSpc>
              <a:defRPr sz="1800" b="1"/>
            </a:lvl3pPr>
            <a:lvl4pPr eaLnBrk="1" hangingPunct="1">
              <a:lnSpc>
                <a:spcPct val="100000"/>
              </a:lnSpc>
              <a:defRPr sz="1500" b="1"/>
            </a:lvl4pPr>
            <a:lvl5pPr eaLnBrk="1" hangingPunct="1">
              <a:lnSpc>
                <a:spcPct val="100000"/>
              </a:lnSpc>
              <a:defRPr sz="135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078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825625"/>
            <a:ext cx="78867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dirty="0"/>
          </a:p>
        </p:txBody>
      </p:sp>
      <p:sp>
        <p:nvSpPr>
          <p:cNvPr id="5" name="页脚占位符 4"/>
          <p:cNvSpPr>
            <a:spLocks noGrp="1"/>
          </p:cNvSpPr>
          <p:nvPr>
            <p:ph type="ftr" sz="quarter" idx="11"/>
          </p:nvPr>
        </p:nvSpPr>
        <p:spPr/>
        <p:txBody>
          <a:bodyPr/>
          <a:lstStyle/>
          <a:p>
            <a:endParaRPr kumimoji="1" lang="zh-CN" altLang="en-US" dirty="0"/>
          </a:p>
        </p:txBody>
      </p:sp>
      <p:sp>
        <p:nvSpPr>
          <p:cNvPr id="6" name="幻灯片编号占位符 5"/>
          <p:cNvSpPr>
            <a:spLocks noGrp="1"/>
          </p:cNvSpPr>
          <p:nvPr>
            <p:ph type="sldNum" sz="quarter" idx="12"/>
          </p:nvPr>
        </p:nvSpPr>
        <p:spPr/>
        <p:txBody>
          <a:bodyPr/>
          <a:lstStyle/>
          <a:p>
            <a:endParaRPr kumimoji="1" lang="zh-CN" altLang="en-US" dirty="0"/>
          </a:p>
        </p:txBody>
      </p:sp>
      <p:sp>
        <p:nvSpPr>
          <p:cNvPr id="7" name="文本框 6">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8"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13948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9483" y="911864"/>
            <a:ext cx="7459394" cy="17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407759283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D61680-68EB-1544-8B99-8FDDC7AAB961}" type="datetimeFigureOut">
              <a:rPr kumimoji="1" lang="zh-CN" altLang="en-US" smtClean="0"/>
              <a:t>2025/2/21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A92C875-5C4D-B342-8208-EA1FF54CF161}" type="slidenum">
              <a:rPr kumimoji="1" lang="zh-CN" altLang="en-US" smtClean="0"/>
              <a:t>‹#›</a:t>
            </a:fld>
            <a:endParaRPr kumimoji="1" lang="zh-CN" altLang="en-US"/>
          </a:p>
        </p:txBody>
      </p:sp>
      <p:sp>
        <p:nvSpPr>
          <p:cNvPr id="9" name="标题 8">
            <a:extLst>
              <a:ext uri="{FF2B5EF4-FFF2-40B4-BE49-F238E27FC236}">
                <a16:creationId xmlns:a16="http://schemas.microsoft.com/office/drawing/2014/main" id="{1C9F9C41-7ADA-244B-9952-F86A6D35EAD4}"/>
              </a:ext>
            </a:extLst>
          </p:cNvPr>
          <p:cNvSpPr>
            <a:spLocks noGrp="1"/>
          </p:cNvSpPr>
          <p:nvPr>
            <p:ph type="title"/>
          </p:nvPr>
        </p:nvSpPr>
        <p:spPr>
          <a:xfrm>
            <a:off x="628650" y="365125"/>
            <a:ext cx="7886700" cy="1325563"/>
          </a:xfrm>
          <a:prstGeom prst="rect">
            <a:avLst/>
          </a:prstGeom>
        </p:spPr>
        <p:txBody>
          <a:bodyPr/>
          <a:lstStyle/>
          <a:p>
            <a:r>
              <a:rPr kumimoji="1" lang="zh-CN" altLang="en-US"/>
              <a:t>单击此处编辑母版标题样式</a:t>
            </a:r>
          </a:p>
        </p:txBody>
      </p:sp>
    </p:spTree>
    <p:extLst>
      <p:ext uri="{BB962C8B-B14F-4D97-AF65-F5344CB8AC3E}">
        <p14:creationId xmlns:p14="http://schemas.microsoft.com/office/powerpoint/2010/main" val="563913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9144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457200" y="6172200"/>
            <a:ext cx="82296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90274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01" r:id="rId6"/>
    <p:sldLayoutId id="214748370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wmf"/><Relationship Id="rId4" Type="http://schemas.openxmlformats.org/officeDocument/2006/relationships/image" Target="../media/image1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7.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7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tiff"/><Relationship Id="rId4" Type="http://schemas.openxmlformats.org/officeDocument/2006/relationships/image" Target="../media/image34.tiff"/></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444211" y="3423113"/>
            <a:ext cx="8634845" cy="1403606"/>
          </a:xfrm>
        </p:spPr>
        <p:txBody>
          <a:bodyPr/>
          <a:lstStyle/>
          <a:p>
            <a:r>
              <a:rPr lang="zh-CN" altLang="en-US" dirty="0">
                <a:sym typeface="+mn-lt"/>
              </a:rPr>
              <a:t>操作系统原理与实践</a:t>
            </a:r>
          </a:p>
        </p:txBody>
      </p:sp>
      <p:sp>
        <p:nvSpPr>
          <p:cNvPr id="10" name="副标题 9"/>
          <p:cNvSpPr>
            <a:spLocks noGrp="1"/>
          </p:cNvSpPr>
          <p:nvPr>
            <p:ph type="subTitle" idx="1"/>
          </p:nvPr>
        </p:nvSpPr>
        <p:spPr/>
        <p:txBody>
          <a:bodyPr/>
          <a:lstStyle/>
          <a:p>
            <a:r>
              <a:rPr lang="zh-CN" altLang="en-US" dirty="0">
                <a:sym typeface="+mn-lt"/>
              </a:rPr>
              <a:t>授课教师：丁熠</a:t>
            </a:r>
            <a:r>
              <a:rPr lang="en-US" altLang="zh-CN" dirty="0">
                <a:sym typeface="+mn-lt"/>
              </a:rPr>
              <a:t>/</a:t>
            </a:r>
            <a:r>
              <a:rPr lang="zh-CN" altLang="en-US" dirty="0">
                <a:sym typeface="+mn-lt"/>
              </a:rPr>
              <a:t>耿技</a:t>
            </a:r>
            <a:r>
              <a:rPr lang="en-US" altLang="zh-CN" dirty="0">
                <a:sym typeface="+mn-lt"/>
              </a:rPr>
              <a:t>			</a:t>
            </a:r>
            <a:r>
              <a:rPr lang="zh-CN" altLang="en-US" dirty="0">
                <a:sym typeface="+mn-lt"/>
              </a:rPr>
              <a:t>  电子邮箱：</a:t>
            </a:r>
            <a:r>
              <a:rPr lang="en-US" altLang="zh-CN" dirty="0">
                <a:sym typeface="+mn-lt"/>
              </a:rPr>
              <a:t>yi.ding@uestc.edu.cn</a:t>
            </a:r>
            <a:endParaRPr lang="zh-CN" altLang="en-US" dirty="0">
              <a:sym typeface="+mn-lt"/>
            </a:endParaRP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课程介绍</a:t>
            </a:r>
          </a:p>
        </p:txBody>
      </p:sp>
      <p:sp>
        <p:nvSpPr>
          <p:cNvPr id="7" name="Rectangle 3">
            <a:extLst>
              <a:ext uri="{FF2B5EF4-FFF2-40B4-BE49-F238E27FC236}">
                <a16:creationId xmlns:a16="http://schemas.microsoft.com/office/drawing/2014/main" id="{66B12E32-B311-1B44-A529-2EDFEB2C5292}"/>
              </a:ext>
            </a:extLst>
          </p:cNvPr>
          <p:cNvSpPr txBox="1">
            <a:spLocks noChangeArrowheads="1"/>
          </p:cNvSpPr>
          <p:nvPr/>
        </p:nvSpPr>
        <p:spPr>
          <a:xfrm>
            <a:off x="673100" y="1320800"/>
            <a:ext cx="8610600" cy="5092700"/>
          </a:xfr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20000"/>
              </a:lnSpc>
              <a:spcBef>
                <a:spcPts val="150"/>
              </a:spcBef>
              <a:buFont typeface="Wingdings" charset="2"/>
              <a:buChar char="n"/>
              <a:defRPr/>
            </a:pPr>
            <a:r>
              <a:rPr lang="zh-CN" altLang="en-US" sz="2800" dirty="0">
                <a:latin typeface="Microsoft YaHei" panose="020B0503020204020204" pitchFamily="34" charset="-122"/>
                <a:ea typeface="Microsoft YaHei" panose="020B0503020204020204" pitchFamily="34" charset="-122"/>
                <a:cs typeface="Songti SC" charset="-122"/>
              </a:rPr>
              <a:t>用户执行程序，告诉</a:t>
            </a: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执行</a:t>
            </a:r>
            <a:r>
              <a:rPr lang="en-US" altLang="zh-CN" sz="2800" dirty="0">
                <a:latin typeface="Microsoft YaHei" panose="020B0503020204020204" pitchFamily="34" charset="-122"/>
                <a:ea typeface="Microsoft YaHei" panose="020B0503020204020204" pitchFamily="34" charset="-122"/>
                <a:cs typeface="Songti SC" charset="-122"/>
              </a:rPr>
              <a:t>hello</a:t>
            </a:r>
            <a:r>
              <a:rPr lang="zh-CN" altLang="en-US" sz="2800" dirty="0">
                <a:latin typeface="Microsoft YaHei" panose="020B0503020204020204" pitchFamily="34" charset="-122"/>
                <a:ea typeface="Microsoft YaHei" panose="020B0503020204020204" pitchFamily="34" charset="-122"/>
                <a:cs typeface="Songti SC" charset="-122"/>
              </a:rPr>
              <a:t>程序</a:t>
            </a:r>
          </a:p>
          <a:p>
            <a:pPr>
              <a:lnSpc>
                <a:spcPct val="120000"/>
              </a:lnSpc>
              <a:spcBef>
                <a:spcPts val="150"/>
              </a:spcBef>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找到</a:t>
            </a:r>
            <a:r>
              <a:rPr lang="en-US" altLang="zh-CN" sz="2800" dirty="0">
                <a:latin typeface="Microsoft YaHei" panose="020B0503020204020204" pitchFamily="34" charset="-122"/>
                <a:ea typeface="Microsoft YaHei" panose="020B0503020204020204" pitchFamily="34" charset="-122"/>
                <a:cs typeface="Songti SC" charset="-122"/>
              </a:rPr>
              <a:t>hello.exe</a:t>
            </a:r>
          </a:p>
          <a:p>
            <a:pPr>
              <a:lnSpc>
                <a:spcPct val="120000"/>
              </a:lnSpc>
              <a:spcBef>
                <a:spcPts val="150"/>
              </a:spcBef>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检查程序首部，找到正文和数据的地址</a:t>
            </a:r>
          </a:p>
          <a:p>
            <a:pPr>
              <a:lnSpc>
                <a:spcPct val="120000"/>
              </a:lnSpc>
              <a:spcBef>
                <a:spcPts val="150"/>
              </a:spcBef>
              <a:buFont typeface="Wingdings" charset="2"/>
              <a:buChar char="n"/>
              <a:defRPr/>
            </a:pPr>
            <a:r>
              <a:rPr lang="zh-CN" altLang="en-US" sz="2800" dirty="0">
                <a:latin typeface="Microsoft YaHei" panose="020B0503020204020204" pitchFamily="34" charset="-122"/>
                <a:ea typeface="Microsoft YaHei" panose="020B0503020204020204" pitchFamily="34" charset="-122"/>
                <a:cs typeface="Songti SC" charset="-122"/>
              </a:rPr>
              <a:t>文件系统找到第一个磁盘块</a:t>
            </a:r>
          </a:p>
          <a:p>
            <a:pPr>
              <a:lnSpc>
                <a:spcPct val="120000"/>
              </a:lnSpc>
              <a:spcBef>
                <a:spcPts val="150"/>
              </a:spcBef>
              <a:buFont typeface="Wingdings" charset="2"/>
              <a:buChar char="n"/>
              <a:defRPr/>
            </a:pPr>
            <a:r>
              <a:rPr lang="zh-CN" altLang="en-US" sz="2800" dirty="0">
                <a:latin typeface="Microsoft YaHei" panose="020B0503020204020204" pitchFamily="34" charset="-122"/>
                <a:ea typeface="Microsoft YaHei" panose="020B0503020204020204" pitchFamily="34" charset="-122"/>
                <a:cs typeface="Songti SC" charset="-122"/>
              </a:rPr>
              <a:t>父进程创建一个新的子进程，执行</a:t>
            </a:r>
            <a:r>
              <a:rPr lang="en-US" altLang="zh-CN" sz="2800" dirty="0">
                <a:latin typeface="Microsoft YaHei" panose="020B0503020204020204" pitchFamily="34" charset="-122"/>
                <a:ea typeface="Microsoft YaHei" panose="020B0503020204020204" pitchFamily="34" charset="-122"/>
                <a:cs typeface="Songti SC" charset="-122"/>
              </a:rPr>
              <a:t>hello</a:t>
            </a:r>
            <a:r>
              <a:rPr lang="zh-CN" altLang="en-US" sz="2800" dirty="0">
                <a:latin typeface="Microsoft YaHei" panose="020B0503020204020204" pitchFamily="34" charset="-122"/>
                <a:ea typeface="Microsoft YaHei" panose="020B0503020204020204" pitchFamily="34" charset="-122"/>
                <a:cs typeface="Songti SC" charset="-122"/>
              </a:rPr>
              <a:t>程序</a:t>
            </a:r>
          </a:p>
          <a:p>
            <a:pPr>
              <a:lnSpc>
                <a:spcPct val="120000"/>
              </a:lnSpc>
              <a:spcBef>
                <a:spcPts val="150"/>
              </a:spcBef>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需要将执行文件映射到进程结构</a:t>
            </a:r>
          </a:p>
          <a:p>
            <a:pPr>
              <a:lnSpc>
                <a:spcPct val="120000"/>
              </a:lnSpc>
              <a:spcBef>
                <a:spcPts val="150"/>
              </a:spcBef>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设置</a:t>
            </a:r>
            <a:r>
              <a:rPr lang="en-US" altLang="zh-CN" sz="2800" dirty="0">
                <a:latin typeface="Microsoft YaHei" panose="020B0503020204020204" pitchFamily="34" charset="-122"/>
                <a:ea typeface="Microsoft YaHei" panose="020B0503020204020204" pitchFamily="34" charset="-122"/>
                <a:cs typeface="Songti SC" charset="-122"/>
              </a:rPr>
              <a:t>CPU</a:t>
            </a:r>
            <a:r>
              <a:rPr lang="zh-CN" altLang="en-US" sz="2800" dirty="0">
                <a:latin typeface="Microsoft YaHei" panose="020B0503020204020204" pitchFamily="34" charset="-122"/>
                <a:ea typeface="Microsoft YaHei" panose="020B0503020204020204" pitchFamily="34" charset="-122"/>
                <a:cs typeface="Songti SC" charset="-122"/>
              </a:rPr>
              <a:t>上下文环境，跳转到程序开始处</a:t>
            </a:r>
          </a:p>
          <a:p>
            <a:pPr>
              <a:lnSpc>
                <a:spcPct val="120000"/>
              </a:lnSpc>
              <a:spcBef>
                <a:spcPts val="150"/>
              </a:spcBef>
              <a:buFont typeface="Wingdings" charset="2"/>
              <a:buChar char="n"/>
              <a:defRPr/>
            </a:pPr>
            <a:r>
              <a:rPr lang="zh-CN" altLang="en-US" sz="2800" dirty="0">
                <a:solidFill>
                  <a:srgbClr val="FF0000"/>
                </a:solidFill>
                <a:latin typeface="Microsoft YaHei" panose="020B0503020204020204" pitchFamily="34" charset="-122"/>
                <a:ea typeface="Microsoft YaHei" panose="020B0503020204020204" pitchFamily="34" charset="-122"/>
                <a:cs typeface="Songti SC" charset="-122"/>
              </a:rPr>
              <a:t>程序的第一条指令执行，失败</a:t>
            </a:r>
            <a:r>
              <a:rPr lang="en-US" altLang="zh-CN" sz="2800" dirty="0">
                <a:solidFill>
                  <a:srgbClr val="FF0000"/>
                </a:solidFill>
                <a:latin typeface="Microsoft YaHei" panose="020B0503020204020204" pitchFamily="34" charset="-122"/>
                <a:ea typeface="Microsoft YaHei" panose="020B0503020204020204" pitchFamily="34" charset="-122"/>
                <a:cs typeface="Songti SC" charset="-122"/>
              </a:rPr>
              <a:t>—</a:t>
            </a:r>
            <a:r>
              <a:rPr lang="zh-CN" altLang="en-US" sz="2800" dirty="0">
                <a:solidFill>
                  <a:srgbClr val="FF0000"/>
                </a:solidFill>
                <a:latin typeface="Microsoft YaHei" panose="020B0503020204020204" pitchFamily="34" charset="-122"/>
                <a:ea typeface="Microsoft YaHei" panose="020B0503020204020204" pitchFamily="34" charset="-122"/>
                <a:cs typeface="Songti SC" charset="-122"/>
              </a:rPr>
              <a:t>缺页中断</a:t>
            </a:r>
          </a:p>
        </p:txBody>
      </p:sp>
    </p:spTree>
    <p:extLst>
      <p:ext uri="{BB962C8B-B14F-4D97-AF65-F5344CB8AC3E}">
        <p14:creationId xmlns:p14="http://schemas.microsoft.com/office/powerpoint/2010/main" val="5767689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 calcmode="lin" valueType="num">
                                      <p:cBhvr additive="base">
                                        <p:cTn id="4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课程介绍</a:t>
            </a:r>
          </a:p>
        </p:txBody>
      </p:sp>
      <p:sp>
        <p:nvSpPr>
          <p:cNvPr id="4" name="Rectangle 3">
            <a:extLst>
              <a:ext uri="{FF2B5EF4-FFF2-40B4-BE49-F238E27FC236}">
                <a16:creationId xmlns:a16="http://schemas.microsoft.com/office/drawing/2014/main" id="{53AF3EC5-17B5-564B-83B1-4CE60F4CE058}"/>
              </a:ext>
            </a:extLst>
          </p:cNvPr>
          <p:cNvSpPr txBox="1">
            <a:spLocks noChangeArrowheads="1"/>
          </p:cNvSpPr>
          <p:nvPr/>
        </p:nvSpPr>
        <p:spPr>
          <a:xfrm>
            <a:off x="610726" y="1094129"/>
            <a:ext cx="8229600" cy="5029200"/>
          </a:xfr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20000"/>
              </a:lnSpc>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分配一页内存，将程序代码从磁盘读入内存，继续执行后续的缺页中断程序</a:t>
            </a:r>
          </a:p>
          <a:p>
            <a:pPr>
              <a:lnSpc>
                <a:spcPct val="120000"/>
              </a:lnSpc>
              <a:buFont typeface="Wingdings" charset="2"/>
              <a:buChar char="n"/>
              <a:defRPr/>
            </a:pPr>
            <a:r>
              <a:rPr lang="zh-CN" altLang="en-US" sz="2800" dirty="0">
                <a:solidFill>
                  <a:srgbClr val="FF0000"/>
                </a:solidFill>
                <a:latin typeface="Microsoft YaHei" panose="020B0503020204020204" pitchFamily="34" charset="-122"/>
                <a:ea typeface="Microsoft YaHei" panose="020B0503020204020204" pitchFamily="34" charset="-122"/>
                <a:cs typeface="Songti SC" charset="-122"/>
              </a:rPr>
              <a:t>程序执行系统调用，在文件描述符中写一字符串</a:t>
            </a:r>
          </a:p>
          <a:p>
            <a:pPr>
              <a:lnSpc>
                <a:spcPct val="120000"/>
              </a:lnSpc>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检查字符串位置是否正确</a:t>
            </a:r>
          </a:p>
          <a:p>
            <a:pPr>
              <a:lnSpc>
                <a:spcPct val="120000"/>
              </a:lnSpc>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找到字符串被送往的设备</a:t>
            </a:r>
          </a:p>
          <a:p>
            <a:pPr>
              <a:lnSpc>
                <a:spcPct val="120000"/>
              </a:lnSpc>
              <a:buFont typeface="Wingdings" charset="2"/>
              <a:buChar char="n"/>
              <a:defRPr/>
            </a:pPr>
            <a:r>
              <a:rPr lang="en-US" altLang="zh-CN" sz="2800" dirty="0">
                <a:latin typeface="Microsoft YaHei" panose="020B0503020204020204" pitchFamily="34" charset="-122"/>
                <a:ea typeface="Microsoft YaHei" panose="020B0503020204020204" pitchFamily="34" charset="-122"/>
                <a:cs typeface="Songti SC" charset="-122"/>
              </a:rPr>
              <a:t>OS</a:t>
            </a:r>
            <a:r>
              <a:rPr lang="zh-CN" altLang="en-US" sz="2800" dirty="0">
                <a:latin typeface="Microsoft YaHei" panose="020B0503020204020204" pitchFamily="34" charset="-122"/>
                <a:ea typeface="Microsoft YaHei" panose="020B0503020204020204" pitchFamily="34" charset="-122"/>
                <a:cs typeface="Songti SC" charset="-122"/>
              </a:rPr>
              <a:t>将字符串送给终端进程（设备是一个伪终端，由一个进程控制）</a:t>
            </a:r>
          </a:p>
          <a:p>
            <a:pPr>
              <a:lnSpc>
                <a:spcPct val="120000"/>
              </a:lnSpc>
              <a:buFont typeface="Wingdings" charset="2"/>
              <a:buChar char="n"/>
              <a:defRPr/>
            </a:pPr>
            <a:r>
              <a:rPr lang="zh-CN" altLang="en-US" sz="2800" dirty="0">
                <a:latin typeface="Microsoft YaHei" panose="020B0503020204020204" pitchFamily="34" charset="-122"/>
                <a:ea typeface="Microsoft YaHei" panose="020B0503020204020204" pitchFamily="34" charset="-122"/>
                <a:cs typeface="Songti SC" charset="-122"/>
              </a:rPr>
              <a:t>进程告诉窗口系统它要显示字符串</a:t>
            </a:r>
          </a:p>
        </p:txBody>
      </p:sp>
    </p:spTree>
    <p:extLst>
      <p:ext uri="{BB962C8B-B14F-4D97-AF65-F5344CB8AC3E}">
        <p14:creationId xmlns:p14="http://schemas.microsoft.com/office/powerpoint/2010/main" val="144928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课程介绍</a:t>
            </a:r>
          </a:p>
        </p:txBody>
      </p:sp>
      <p:sp>
        <p:nvSpPr>
          <p:cNvPr id="4" name="Rectangle 3">
            <a:extLst>
              <a:ext uri="{FF2B5EF4-FFF2-40B4-BE49-F238E27FC236}">
                <a16:creationId xmlns:a16="http://schemas.microsoft.com/office/drawing/2014/main" id="{96DADC21-2E88-8D47-9DF8-BCBC2974DCBC}"/>
              </a:ext>
            </a:extLst>
          </p:cNvPr>
          <p:cNvSpPr txBox="1">
            <a:spLocks noChangeArrowheads="1"/>
          </p:cNvSpPr>
          <p:nvPr/>
        </p:nvSpPr>
        <p:spPr>
          <a:xfrm>
            <a:off x="457200" y="1524000"/>
            <a:ext cx="8229600" cy="5029200"/>
          </a:xfr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20000"/>
              </a:lnSpc>
              <a:defRPr/>
            </a:pPr>
            <a:r>
              <a:rPr lang="zh-CN" altLang="en-US" sz="2800">
                <a:latin typeface="Microsoft YaHei" panose="020B0503020204020204" pitchFamily="34" charset="-122"/>
                <a:ea typeface="Microsoft YaHei" panose="020B0503020204020204" pitchFamily="34" charset="-122"/>
                <a:cs typeface="Songti SC" panose="02010600040101010101" pitchFamily="2" charset="-122"/>
              </a:rPr>
              <a:t>窗口系统确定这是一个合法的操作，然后将字符串转换成像素</a:t>
            </a:r>
          </a:p>
          <a:p>
            <a:pPr>
              <a:lnSpc>
                <a:spcPct val="120000"/>
              </a:lnSpc>
              <a:defRPr/>
            </a:pPr>
            <a:r>
              <a:rPr lang="zh-CN" altLang="en-US" sz="2800">
                <a:latin typeface="Microsoft YaHei" panose="020B0503020204020204" pitchFamily="34" charset="-122"/>
                <a:ea typeface="Microsoft YaHei" panose="020B0503020204020204" pitchFamily="34" charset="-122"/>
                <a:cs typeface="Songti SC" panose="02010600040101010101" pitchFamily="2" charset="-122"/>
              </a:rPr>
              <a:t>窗口系统将像素写入存储映像区</a:t>
            </a:r>
          </a:p>
          <a:p>
            <a:pPr>
              <a:lnSpc>
                <a:spcPct val="120000"/>
              </a:lnSpc>
              <a:defRPr/>
            </a:pPr>
            <a:r>
              <a:rPr lang="zh-CN" altLang="en-US" sz="2800">
                <a:latin typeface="Microsoft YaHei" panose="020B0503020204020204" pitchFamily="34" charset="-122"/>
                <a:ea typeface="Microsoft YaHei" panose="020B0503020204020204" pitchFamily="34" charset="-122"/>
                <a:cs typeface="Songti SC" panose="02010600040101010101" pitchFamily="2" charset="-122"/>
              </a:rPr>
              <a:t>视频硬件将像素表示转换成一组模拟信号控制显示器（重画屏幕</a:t>
            </a:r>
            <a:r>
              <a:rPr lang="en-US" altLang="zh-CN" sz="2800">
                <a:latin typeface="Microsoft YaHei" panose="020B0503020204020204" pitchFamily="34" charset="-122"/>
                <a:ea typeface="Microsoft YaHei" panose="020B0503020204020204" pitchFamily="34" charset="-122"/>
                <a:cs typeface="Songti SC" panose="02010600040101010101" pitchFamily="2" charset="-122"/>
              </a:rPr>
              <a:t>)</a:t>
            </a:r>
            <a:endParaRPr lang="zh-CN" altLang="en-US" sz="2800">
              <a:latin typeface="Microsoft YaHei" panose="020B0503020204020204" pitchFamily="34" charset="-122"/>
              <a:ea typeface="Microsoft YaHei" panose="020B0503020204020204" pitchFamily="34" charset="-122"/>
              <a:cs typeface="Songti SC" panose="02010600040101010101" pitchFamily="2" charset="-122"/>
            </a:endParaRPr>
          </a:p>
          <a:p>
            <a:pPr>
              <a:lnSpc>
                <a:spcPct val="120000"/>
              </a:lnSpc>
              <a:defRPr/>
            </a:pPr>
            <a:r>
              <a:rPr lang="zh-CN" altLang="en-US" sz="2800">
                <a:latin typeface="Microsoft YaHei" panose="020B0503020204020204" pitchFamily="34" charset="-122"/>
                <a:ea typeface="Microsoft YaHei" panose="020B0503020204020204" pitchFamily="34" charset="-122"/>
                <a:cs typeface="Songti SC" panose="02010600040101010101" pitchFamily="2" charset="-122"/>
              </a:rPr>
              <a:t>显示器发射电子束（</a:t>
            </a:r>
            <a:r>
              <a:rPr lang="en-US" altLang="zh-CN" sz="2800">
                <a:latin typeface="Microsoft YaHei" panose="020B0503020204020204" pitchFamily="34" charset="-122"/>
                <a:ea typeface="Microsoft YaHei" panose="020B0503020204020204" pitchFamily="34" charset="-122"/>
                <a:cs typeface="Songti SC" panose="02010600040101010101" pitchFamily="2" charset="-122"/>
              </a:rPr>
              <a:t>CRT</a:t>
            </a:r>
            <a:r>
              <a:rPr lang="zh-CN" altLang="en-US" sz="2800">
                <a:latin typeface="Microsoft YaHei" panose="020B0503020204020204" pitchFamily="34" charset="-122"/>
                <a:ea typeface="Microsoft YaHei" panose="020B0503020204020204" pitchFamily="34" charset="-122"/>
                <a:cs typeface="Songti SC" panose="02010600040101010101" pitchFamily="2" charset="-122"/>
              </a:rPr>
              <a:t>显示器）</a:t>
            </a:r>
          </a:p>
          <a:p>
            <a:pPr>
              <a:lnSpc>
                <a:spcPct val="120000"/>
              </a:lnSpc>
              <a:defRPr/>
            </a:pPr>
            <a:r>
              <a:rPr lang="zh-CN" altLang="en-US" sz="2800">
                <a:solidFill>
                  <a:srgbClr val="FF0000"/>
                </a:solidFill>
                <a:latin typeface="Microsoft YaHei" panose="020B0503020204020204" pitchFamily="34" charset="-122"/>
                <a:ea typeface="Microsoft YaHei" panose="020B0503020204020204" pitchFamily="34" charset="-122"/>
                <a:cs typeface="Songti SC" panose="02010600040101010101" pitchFamily="2" charset="-122"/>
              </a:rPr>
              <a:t>用户在屏幕看到“</a:t>
            </a:r>
            <a:r>
              <a:rPr lang="en-US" altLang="zh-CN" sz="2800">
                <a:solidFill>
                  <a:srgbClr val="FF0000"/>
                </a:solidFill>
                <a:latin typeface="Microsoft YaHei" panose="020B0503020204020204" pitchFamily="34" charset="-122"/>
                <a:ea typeface="Microsoft YaHei" panose="020B0503020204020204" pitchFamily="34" charset="-122"/>
                <a:cs typeface="Songti SC" panose="02010600040101010101" pitchFamily="2" charset="-122"/>
              </a:rPr>
              <a:t>hello world”</a:t>
            </a:r>
            <a:endParaRPr lang="en-US" altLang="zh-CN" sz="2800" dirty="0">
              <a:solidFill>
                <a:srgbClr val="FF0000"/>
              </a:solidFill>
              <a:latin typeface="Microsoft YaHei" panose="020B0503020204020204" pitchFamily="34" charset="-122"/>
              <a:ea typeface="Microsoft YaHei" panose="020B0503020204020204" pitchFamily="34" charset="-122"/>
              <a:cs typeface="Songti SC" panose="02010600040101010101" pitchFamily="2" charset="-122"/>
            </a:endParaRPr>
          </a:p>
        </p:txBody>
      </p:sp>
    </p:spTree>
    <p:extLst>
      <p:ext uri="{BB962C8B-B14F-4D97-AF65-F5344CB8AC3E}">
        <p14:creationId xmlns:p14="http://schemas.microsoft.com/office/powerpoint/2010/main" val="9159131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C86C56-EE21-1840-A96D-C6602ECEFE8B}"/>
              </a:ext>
            </a:extLst>
          </p:cNvPr>
          <p:cNvSpPr txBox="1">
            <a:spLocks/>
          </p:cNvSpPr>
          <p:nvPr/>
        </p:nvSpPr>
        <p:spPr>
          <a:xfrm>
            <a:off x="1110664" y="246184"/>
            <a:ext cx="7766050" cy="5978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200" b="1">
                <a:solidFill>
                  <a:srgbClr val="4A66AC">
                    <a:lumMod val="75000"/>
                  </a:srgbClr>
                </a:solidFill>
                <a:latin typeface="微软雅黑" panose="020B0503020204020204" pitchFamily="34" charset="-122"/>
                <a:ea typeface="微软雅黑" panose="020B0503020204020204" pitchFamily="34" charset="-122"/>
              </a:rPr>
              <a:t>讨论</a:t>
            </a:r>
            <a:endParaRPr lang="zh-CN" altLang="en-US" sz="3200" b="1" dirty="0">
              <a:solidFill>
                <a:srgbClr val="4A66AC">
                  <a:lumMod val="75000"/>
                </a:srgbClr>
              </a:solidFill>
              <a:latin typeface="微软雅黑" panose="020B0503020204020204" pitchFamily="34" charset="-122"/>
              <a:ea typeface="微软雅黑" panose="020B0503020204020204" pitchFamily="34" charset="-122"/>
            </a:endParaRPr>
          </a:p>
        </p:txBody>
      </p:sp>
      <p:sp>
        <p:nvSpPr>
          <p:cNvPr id="8" name="Rectangle 3">
            <a:extLst>
              <a:ext uri="{FF2B5EF4-FFF2-40B4-BE49-F238E27FC236}">
                <a16:creationId xmlns:a16="http://schemas.microsoft.com/office/drawing/2014/main" id="{B94B202E-8C52-964B-B8DB-191A90A4866F}"/>
              </a:ext>
            </a:extLst>
          </p:cNvPr>
          <p:cNvSpPr txBox="1">
            <a:spLocks/>
          </p:cNvSpPr>
          <p:nvPr/>
        </p:nvSpPr>
        <p:spPr>
          <a:xfrm>
            <a:off x="463550" y="2339340"/>
            <a:ext cx="7766050" cy="3886200"/>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buFont typeface="Wingdings" pitchFamily="2" charset="2"/>
              <a:buChar char="n"/>
              <a:defRPr/>
            </a:pPr>
            <a:r>
              <a:rPr lang="zh-CN" altLang="en-US" sz="3200">
                <a:latin typeface="Microsoft YaHei" panose="020B0503020204020204" pitchFamily="34" charset="-122"/>
                <a:ea typeface="Microsoft YaHei" panose="020B0503020204020204" pitchFamily="34" charset="-122"/>
              </a:rPr>
              <a:t>你觉得</a:t>
            </a:r>
            <a:r>
              <a:rPr lang="zh-CN" altLang="en-US" sz="3200">
                <a:solidFill>
                  <a:srgbClr val="FF0000"/>
                </a:solidFill>
                <a:latin typeface="Microsoft YaHei" panose="020B0503020204020204" pitchFamily="34" charset="-122"/>
                <a:ea typeface="Microsoft YaHei" panose="020B0503020204020204" pitchFamily="34" charset="-122"/>
              </a:rPr>
              <a:t>操作系统是什么</a:t>
            </a:r>
            <a:r>
              <a:rPr lang="zh-CN" altLang="en-US" sz="3200">
                <a:latin typeface="Microsoft YaHei" panose="020B0503020204020204" pitchFamily="34" charset="-122"/>
                <a:ea typeface="Microsoft YaHei" panose="020B0503020204020204" pitchFamily="34" charset="-122"/>
              </a:rPr>
              <a:t>？</a:t>
            </a:r>
            <a:endParaRPr lang="en-US" altLang="zh-CN" sz="3200">
              <a:latin typeface="Microsoft YaHei" panose="020B0503020204020204" pitchFamily="34" charset="-122"/>
              <a:ea typeface="Microsoft YaHei" panose="020B0503020204020204" pitchFamily="34" charset="-122"/>
            </a:endParaRPr>
          </a:p>
          <a:p>
            <a:pPr>
              <a:buFont typeface="Wingdings" pitchFamily="2" charset="2"/>
              <a:buChar char="n"/>
              <a:defRPr/>
            </a:pPr>
            <a:endParaRPr lang="zh-CN" altLang="en-US" sz="3200">
              <a:latin typeface="Microsoft YaHei" panose="020B0503020204020204" pitchFamily="34" charset="-122"/>
              <a:ea typeface="Microsoft YaHei" panose="020B0503020204020204" pitchFamily="34" charset="-122"/>
            </a:endParaRPr>
          </a:p>
          <a:p>
            <a:pPr>
              <a:buFont typeface="Wingdings" pitchFamily="2" charset="2"/>
              <a:buChar char="n"/>
              <a:defRPr/>
            </a:pPr>
            <a:r>
              <a:rPr lang="zh-CN" altLang="en-US" sz="3200">
                <a:latin typeface="Microsoft YaHei" panose="020B0503020204020204" pitchFamily="34" charset="-122"/>
                <a:ea typeface="Microsoft YaHei" panose="020B0503020204020204" pitchFamily="34" charset="-122"/>
              </a:rPr>
              <a:t>你知道</a:t>
            </a:r>
            <a:r>
              <a:rPr lang="zh-CN" altLang="en-US" sz="3200">
                <a:solidFill>
                  <a:srgbClr val="FF0000"/>
                </a:solidFill>
                <a:latin typeface="Microsoft YaHei" panose="020B0503020204020204" pitchFamily="34" charset="-122"/>
                <a:ea typeface="Microsoft YaHei" panose="020B0503020204020204" pitchFamily="34" charset="-122"/>
              </a:rPr>
              <a:t>哪些操作系统</a:t>
            </a:r>
            <a:r>
              <a:rPr lang="zh-CN" altLang="en-US" sz="3200">
                <a:latin typeface="Microsoft YaHei" panose="020B0503020204020204" pitchFamily="34" charset="-122"/>
                <a:ea typeface="Microsoft YaHei" panose="020B0503020204020204" pitchFamily="34" charset="-122"/>
              </a:rPr>
              <a:t>的名字？</a:t>
            </a:r>
            <a:endParaRPr lang="en-US" altLang="zh-CN"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742772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idx="1"/>
          </p:nvPr>
        </p:nvSpPr>
        <p:spPr>
          <a:xfrm>
            <a:off x="480350" y="1084162"/>
            <a:ext cx="8229600" cy="4343400"/>
          </a:xfrm>
        </p:spPr>
        <p:txBody>
          <a:bodyPr/>
          <a:lstStyle/>
          <a:p>
            <a:pPr eaLnBrk="1" hangingPunct="1">
              <a:defRPr/>
            </a:pPr>
            <a:r>
              <a:rPr lang="zh-CN" altLang="en-US" sz="3600" dirty="0">
                <a:latin typeface="Microsoft YaHei" panose="020B0503020204020204" pitchFamily="34" charset="-122"/>
                <a:ea typeface="Microsoft YaHei" panose="020B0503020204020204" pitchFamily="34" charset="-122"/>
              </a:rPr>
              <a:t>你知道哪些操作系统的名字？</a:t>
            </a:r>
          </a:p>
        </p:txBody>
      </p:sp>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pic>
        <p:nvPicPr>
          <p:cNvPr id="143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980" y="1778562"/>
            <a:ext cx="6163712" cy="4342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478934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animEffect transition="in" filter="wipe(down)">
                                      <p:cBhvr>
                                        <p:cTn id="7" dur="500"/>
                                        <p:tgtEl>
                                          <p:spTgt spid="234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343"/>
                                        </p:tgtEl>
                                        <p:attrNameLst>
                                          <p:attrName>style.visibility</p:attrName>
                                        </p:attrNameLst>
                                      </p:cBhvr>
                                      <p:to>
                                        <p:strVal val="visible"/>
                                      </p:to>
                                    </p:set>
                                    <p:animEffect transition="in" filter="fade">
                                      <p:cBhvr>
                                        <p:cTn id="12" dur="20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7" name="Rectangle 3">
            <a:extLst>
              <a:ext uri="{FF2B5EF4-FFF2-40B4-BE49-F238E27FC236}">
                <a16:creationId xmlns:a16="http://schemas.microsoft.com/office/drawing/2014/main" id="{23CFF6F2-4737-684B-8DBE-1EA1AE0DEA7E}"/>
              </a:ext>
            </a:extLst>
          </p:cNvPr>
          <p:cNvSpPr txBox="1">
            <a:spLocks noChangeArrowheads="1"/>
          </p:cNvSpPr>
          <p:nvPr/>
        </p:nvSpPr>
        <p:spPr>
          <a:xfrm>
            <a:off x="268287" y="1317970"/>
            <a:ext cx="7885113" cy="389572"/>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323850" lvl="1" indent="-309563">
              <a:defRPr/>
            </a:pPr>
            <a:r>
              <a:rPr lang="zh-CN" altLang="en-US" sz="2400" b="1" dirty="0">
                <a:latin typeface="Microsoft YaHei" panose="020B0503020204020204" pitchFamily="34" charset="-122"/>
                <a:ea typeface="Microsoft YaHei" panose="020B0503020204020204" pitchFamily="34" charset="-122"/>
              </a:rPr>
              <a:t>微软家族</a:t>
            </a:r>
            <a:endParaRPr lang="en-US" altLang="zh-CN" sz="2400" b="1" dirty="0">
              <a:latin typeface="Microsoft YaHei" panose="020B0503020204020204" pitchFamily="34" charset="-122"/>
              <a:ea typeface="Microsoft YaHei" panose="020B0503020204020204" pitchFamily="34" charset="-122"/>
            </a:endParaRPr>
          </a:p>
          <a:p>
            <a:pPr>
              <a:defRPr/>
            </a:pPr>
            <a:endParaRPr lang="zh-CN" altLang="en-US" sz="2400" b="1" dirty="0">
              <a:latin typeface="Microsoft YaHei" panose="020B0503020204020204" pitchFamily="34" charset="-122"/>
              <a:ea typeface="Microsoft YaHei" panose="020B0503020204020204" pitchFamily="34" charset="-122"/>
            </a:endParaRPr>
          </a:p>
        </p:txBody>
      </p:sp>
      <p:pic>
        <p:nvPicPr>
          <p:cNvPr id="8" name="Picture 6">
            <a:extLst>
              <a:ext uri="{FF2B5EF4-FFF2-40B4-BE49-F238E27FC236}">
                <a16:creationId xmlns:a16="http://schemas.microsoft.com/office/drawing/2014/main" id="{C3CF4DF1-4BBA-5E46-A408-C4CE21204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7" y="1813560"/>
            <a:ext cx="887571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899103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5" name="Rectangle 3">
            <a:extLst>
              <a:ext uri="{FF2B5EF4-FFF2-40B4-BE49-F238E27FC236}">
                <a16:creationId xmlns:a16="http://schemas.microsoft.com/office/drawing/2014/main" id="{75B1A92B-115C-A240-AD4F-2238275B8ED6}"/>
              </a:ext>
            </a:extLst>
          </p:cNvPr>
          <p:cNvSpPr txBox="1">
            <a:spLocks noChangeArrowheads="1"/>
          </p:cNvSpPr>
          <p:nvPr/>
        </p:nvSpPr>
        <p:spPr>
          <a:xfrm>
            <a:off x="457200" y="1524000"/>
            <a:ext cx="7620000" cy="43434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defRPr/>
            </a:pPr>
            <a:r>
              <a:rPr lang="zh-CN" altLang="en-US" sz="2400" dirty="0">
                <a:latin typeface="Microsoft YaHei" panose="020B0503020204020204" pitchFamily="34" charset="-122"/>
                <a:ea typeface="Microsoft YaHei" panose="020B0503020204020204" pitchFamily="34" charset="-122"/>
              </a:rPr>
              <a:t>熟知的操作系统</a:t>
            </a:r>
          </a:p>
          <a:p>
            <a:pPr lvl="1">
              <a:defRPr/>
            </a:pPr>
            <a:r>
              <a:rPr lang="en-US" altLang="zh-CN" sz="2400" dirty="0">
                <a:latin typeface="Microsoft YaHei" panose="020B0503020204020204" pitchFamily="34" charset="-122"/>
                <a:ea typeface="Microsoft YaHei" panose="020B0503020204020204" pitchFamily="34" charset="-122"/>
              </a:rPr>
              <a:t>UNIX</a:t>
            </a:r>
          </a:p>
          <a:p>
            <a:pPr lvl="2">
              <a:defRPr/>
            </a:pPr>
            <a:r>
              <a:rPr lang="en-US" altLang="zh-CN" sz="2400" dirty="0">
                <a:latin typeface="Microsoft YaHei" panose="020B0503020204020204" pitchFamily="34" charset="-122"/>
                <a:ea typeface="Microsoft YaHei" panose="020B0503020204020204" pitchFamily="34" charset="-122"/>
              </a:rPr>
              <a:t>Unix</a:t>
            </a:r>
            <a:r>
              <a:rPr lang="zh-CN" altLang="en-US" sz="2400" dirty="0">
                <a:latin typeface="Microsoft YaHei" panose="020B0503020204020204" pitchFamily="34" charset="-122"/>
                <a:ea typeface="Microsoft YaHei" panose="020B0503020204020204" pitchFamily="34" charset="-122"/>
              </a:rPr>
              <a:t>是一个多用户、多任务操作系统。最早由贝尔实验室编写</a:t>
            </a:r>
          </a:p>
          <a:p>
            <a:pPr lvl="2">
              <a:defRPr/>
            </a:pPr>
            <a:r>
              <a:rPr lang="en-US" altLang="zh-CN" sz="2400" dirty="0">
                <a:latin typeface="Microsoft YaHei" panose="020B0503020204020204" pitchFamily="34" charset="-122"/>
                <a:ea typeface="Microsoft YaHei" panose="020B0503020204020204" pitchFamily="34" charset="-122"/>
              </a:rPr>
              <a:t>73</a:t>
            </a:r>
            <a:r>
              <a:rPr lang="zh-CN" altLang="en-US" sz="2400" dirty="0">
                <a:latin typeface="Microsoft YaHei" panose="020B0503020204020204" pitchFamily="34" charset="-122"/>
                <a:ea typeface="Microsoft YaHei" panose="020B0503020204020204" pitchFamily="34" charset="-122"/>
              </a:rPr>
              <a:t>年使用</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语言重写内核</a:t>
            </a:r>
          </a:p>
          <a:p>
            <a:pPr>
              <a:defRPr/>
            </a:pPr>
            <a:endParaRPr lang="zh-CN" altLang="en-US" dirty="0">
              <a:latin typeface="Microsoft YaHei" panose="020B0503020204020204" pitchFamily="34" charset="-122"/>
              <a:ea typeface="Microsoft YaHei" panose="020B0503020204020204" pitchFamily="34" charset="-122"/>
            </a:endParaRPr>
          </a:p>
        </p:txBody>
      </p:sp>
      <p:pic>
        <p:nvPicPr>
          <p:cNvPr id="6" name="Picture 6" descr="timg">
            <a:extLst>
              <a:ext uri="{FF2B5EF4-FFF2-40B4-BE49-F238E27FC236}">
                <a16:creationId xmlns:a16="http://schemas.microsoft.com/office/drawing/2014/main" id="{8F371AAC-99F7-E44A-BF48-B9B5DC2A1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360" y="2971800"/>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38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4" name="Rectangle 3">
            <a:extLst>
              <a:ext uri="{FF2B5EF4-FFF2-40B4-BE49-F238E27FC236}">
                <a16:creationId xmlns:a16="http://schemas.microsoft.com/office/drawing/2014/main" id="{9775B532-97BF-1B47-91ED-9C765CCBC2FF}"/>
              </a:ext>
            </a:extLst>
          </p:cNvPr>
          <p:cNvSpPr txBox="1">
            <a:spLocks noChangeArrowheads="1"/>
          </p:cNvSpPr>
          <p:nvPr/>
        </p:nvSpPr>
        <p:spPr>
          <a:xfrm>
            <a:off x="254000" y="1524000"/>
            <a:ext cx="6756400" cy="43434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10000"/>
              </a:lnSpc>
              <a:defRPr/>
            </a:pPr>
            <a:r>
              <a:rPr lang="zh-CN" altLang="en-US" sz="2400" dirty="0">
                <a:latin typeface="Microsoft YaHei" panose="020B0503020204020204" pitchFamily="34" charset="-122"/>
                <a:ea typeface="Microsoft YaHei" panose="020B0503020204020204" pitchFamily="34" charset="-122"/>
              </a:rPr>
              <a:t>熟知的操作系统</a:t>
            </a:r>
          </a:p>
          <a:p>
            <a:pPr lvl="1">
              <a:lnSpc>
                <a:spcPct val="110000"/>
              </a:lnSpc>
              <a:defRPr/>
            </a:pPr>
            <a:r>
              <a:rPr lang="en-US" altLang="zh-CN" sz="2400" dirty="0">
                <a:latin typeface="Microsoft YaHei" panose="020B0503020204020204" pitchFamily="34" charset="-122"/>
                <a:ea typeface="Microsoft YaHei" panose="020B0503020204020204" pitchFamily="34" charset="-122"/>
              </a:rPr>
              <a:t>LINUX</a:t>
            </a:r>
          </a:p>
          <a:p>
            <a:pPr lvl="2">
              <a:lnSpc>
                <a:spcPct val="110000"/>
              </a:lnSpc>
              <a:defRPr/>
            </a:pPr>
            <a:r>
              <a:rPr lang="en-US" altLang="en-US" sz="2400" dirty="0">
                <a:latin typeface="Microsoft YaHei" panose="020B0503020204020204" pitchFamily="34" charset="-122"/>
                <a:ea typeface="Microsoft YaHei" panose="020B0503020204020204" pitchFamily="34" charset="-122"/>
              </a:rPr>
              <a:t>Linux操作系统诞生于1991 年10 月5 </a:t>
            </a:r>
            <a:r>
              <a:rPr lang="en-US" altLang="en-US" sz="2400" dirty="0" err="1">
                <a:latin typeface="Microsoft YaHei" panose="020B0503020204020204" pitchFamily="34" charset="-122"/>
                <a:ea typeface="Microsoft YaHei" panose="020B0503020204020204" pitchFamily="34" charset="-122"/>
              </a:rPr>
              <a:t>日</a:t>
            </a:r>
            <a:endParaRPr lang="en-US" altLang="zh-CN" sz="2400" dirty="0">
              <a:latin typeface="Microsoft YaHei" panose="020B0503020204020204" pitchFamily="34" charset="-122"/>
              <a:ea typeface="Microsoft YaHei" panose="020B0503020204020204" pitchFamily="34" charset="-122"/>
            </a:endParaRPr>
          </a:p>
          <a:p>
            <a:pPr lvl="2">
              <a:lnSpc>
                <a:spcPct val="110000"/>
              </a:lnSpc>
              <a:defRPr/>
            </a:pPr>
            <a:r>
              <a:rPr lang="en-US" altLang="en-US" sz="2400" dirty="0" err="1">
                <a:latin typeface="Microsoft YaHei" panose="020B0503020204020204" pitchFamily="34" charset="-122"/>
                <a:ea typeface="Microsoft YaHei" panose="020B0503020204020204" pitchFamily="34" charset="-122"/>
              </a:rPr>
              <a:t>Linux</a:t>
            </a:r>
            <a:r>
              <a:rPr lang="en-US" altLang="zh-CN" sz="2400" dirty="0" err="1">
                <a:latin typeface="Microsoft YaHei" panose="020B0503020204020204" pitchFamily="34" charset="-122"/>
                <a:ea typeface="Microsoft YaHei" panose="020B0503020204020204" pitchFamily="34" charset="-122"/>
              </a:rPr>
              <a:t>是一套免费使用和自由传播的</a:t>
            </a:r>
            <a:r>
              <a:rPr lang="zh-CN" altLang="en-US" sz="2400" dirty="0">
                <a:latin typeface="Microsoft YaHei" panose="020B0503020204020204" pitchFamily="34" charset="-122"/>
                <a:ea typeface="Microsoft YaHei" panose="020B0503020204020204" pitchFamily="34" charset="-122"/>
              </a:rPr>
              <a:t>类</a:t>
            </a:r>
            <a:r>
              <a:rPr lang="en-US" altLang="zh-CN" sz="2400" dirty="0">
                <a:latin typeface="Microsoft YaHei" panose="020B0503020204020204" pitchFamily="34" charset="-122"/>
                <a:ea typeface="Microsoft YaHei" panose="020B0503020204020204" pitchFamily="34" charset="-122"/>
              </a:rPr>
              <a:t>UNIX</a:t>
            </a:r>
            <a:r>
              <a:rPr lang="zh-CN" altLang="en-US" sz="2400" dirty="0">
                <a:latin typeface="Microsoft YaHei" panose="020B0503020204020204" pitchFamily="34" charset="-122"/>
                <a:ea typeface="Microsoft YaHei" panose="020B0503020204020204" pitchFamily="34" charset="-122"/>
              </a:rPr>
              <a:t>操作系统</a:t>
            </a:r>
            <a:r>
              <a:rPr lang="en-US" altLang="en-US" sz="2400" dirty="0">
                <a:latin typeface="Microsoft YaHei" panose="020B0503020204020204" pitchFamily="34" charset="-122"/>
                <a:ea typeface="Microsoft YaHei" panose="020B0503020204020204" pitchFamily="34" charset="-122"/>
              </a:rPr>
              <a:t>，</a:t>
            </a:r>
            <a:r>
              <a:rPr lang="en-US" altLang="en-US" sz="2400" dirty="0" err="1">
                <a:latin typeface="Microsoft YaHei" panose="020B0503020204020204" pitchFamily="34" charset="-122"/>
                <a:ea typeface="Microsoft YaHei" panose="020B0503020204020204" pitchFamily="34" charset="-122"/>
              </a:rPr>
              <a:t>是一个多用户、</a:t>
            </a:r>
            <a:r>
              <a:rPr lang="en-US" altLang="zh-CN" sz="2400" dirty="0" err="1">
                <a:latin typeface="Microsoft YaHei" panose="020B0503020204020204" pitchFamily="34" charset="-122"/>
                <a:ea typeface="Microsoft YaHei" panose="020B0503020204020204" pitchFamily="34" charset="-122"/>
              </a:rPr>
              <a:t>多</a:t>
            </a:r>
            <a:r>
              <a:rPr lang="zh-CN" altLang="en-US" sz="2400" dirty="0">
                <a:latin typeface="Microsoft YaHei" panose="020B0503020204020204" pitchFamily="34" charset="-122"/>
                <a:ea typeface="Microsoft YaHei" panose="020B0503020204020204" pitchFamily="34" charset="-122"/>
              </a:rPr>
              <a:t>任务</a:t>
            </a:r>
            <a:r>
              <a:rPr lang="en-US"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支持</a:t>
            </a:r>
            <a:r>
              <a:rPr lang="zh-CN" altLang="en-US" sz="2400" dirty="0">
                <a:latin typeface="Microsoft YaHei" panose="020B0503020204020204" pitchFamily="34" charset="-122"/>
                <a:ea typeface="Microsoft YaHei" panose="020B0503020204020204" pitchFamily="34" charset="-122"/>
              </a:rPr>
              <a:t>多线程和多</a:t>
            </a:r>
            <a:r>
              <a:rPr lang="en-US" altLang="zh-CN" sz="2400" dirty="0" err="1">
                <a:latin typeface="Microsoft YaHei" panose="020B0503020204020204" pitchFamily="34" charset="-122"/>
                <a:ea typeface="Microsoft YaHei" panose="020B0503020204020204" pitchFamily="34" charset="-122"/>
              </a:rPr>
              <a:t>CPU</a:t>
            </a:r>
            <a:r>
              <a:rPr lang="en-US" altLang="en-US" sz="2400" dirty="0" err="1">
                <a:latin typeface="Microsoft YaHei" panose="020B0503020204020204" pitchFamily="34" charset="-122"/>
                <a:ea typeface="Microsoft YaHei" panose="020B0503020204020204" pitchFamily="34" charset="-122"/>
              </a:rPr>
              <a:t>的操作系统</a:t>
            </a:r>
            <a:r>
              <a:rPr lang="en-US" altLang="en-US"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p:pic>
        <p:nvPicPr>
          <p:cNvPr id="5" name="Picture 7">
            <a:extLst>
              <a:ext uri="{FF2B5EF4-FFF2-40B4-BE49-F238E27FC236}">
                <a16:creationId xmlns:a16="http://schemas.microsoft.com/office/drawing/2014/main" id="{1553E0EB-611C-1A45-AB2A-548B4CBBB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1600200"/>
            <a:ext cx="222885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 name="Picture 8" descr="timg">
            <a:extLst>
              <a:ext uri="{FF2B5EF4-FFF2-40B4-BE49-F238E27FC236}">
                <a16:creationId xmlns:a16="http://schemas.microsoft.com/office/drawing/2014/main" id="{76D1041B-0F4A-584D-AA62-C9F5A2C0F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129213"/>
            <a:ext cx="32766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
            <a:extLst>
              <a:ext uri="{FF2B5EF4-FFF2-40B4-BE49-F238E27FC236}">
                <a16:creationId xmlns:a16="http://schemas.microsoft.com/office/drawing/2014/main" id="{1FF347D7-01B2-FC42-88CA-95E95253E7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5938" y="4572000"/>
            <a:ext cx="21494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859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4" name="Rectangle 3">
            <a:extLst>
              <a:ext uri="{FF2B5EF4-FFF2-40B4-BE49-F238E27FC236}">
                <a16:creationId xmlns:a16="http://schemas.microsoft.com/office/drawing/2014/main" id="{CF52A717-FFBA-E54E-A99A-9440BD7C6C58}"/>
              </a:ext>
            </a:extLst>
          </p:cNvPr>
          <p:cNvSpPr txBox="1">
            <a:spLocks noChangeArrowheads="1"/>
          </p:cNvSpPr>
          <p:nvPr/>
        </p:nvSpPr>
        <p:spPr>
          <a:xfrm>
            <a:off x="778932" y="1112838"/>
            <a:ext cx="2838911" cy="2054432"/>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lvl="2">
              <a:lnSpc>
                <a:spcPct val="110000"/>
              </a:lnSpc>
              <a:defRPr/>
            </a:pPr>
            <a:r>
              <a:rPr lang="en-US" altLang="zh-CN" sz="2000" dirty="0">
                <a:latin typeface="Microsoft YaHei" charset="-122"/>
                <a:ea typeface="Microsoft YaHei" charset="-122"/>
              </a:rPr>
              <a:t>iOS</a:t>
            </a:r>
          </a:p>
        </p:txBody>
      </p:sp>
      <p:sp>
        <p:nvSpPr>
          <p:cNvPr id="5" name="Rectangle 3">
            <a:extLst>
              <a:ext uri="{FF2B5EF4-FFF2-40B4-BE49-F238E27FC236}">
                <a16:creationId xmlns:a16="http://schemas.microsoft.com/office/drawing/2014/main" id="{866517F1-8252-CB43-AB6F-9ED014DA99A4}"/>
              </a:ext>
            </a:extLst>
          </p:cNvPr>
          <p:cNvSpPr txBox="1">
            <a:spLocks noChangeArrowheads="1"/>
          </p:cNvSpPr>
          <p:nvPr/>
        </p:nvSpPr>
        <p:spPr>
          <a:xfrm>
            <a:off x="4456411" y="1112838"/>
            <a:ext cx="2838911" cy="2054432"/>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lvl="2">
              <a:lnSpc>
                <a:spcPct val="110000"/>
              </a:lnSpc>
              <a:defRPr/>
            </a:pPr>
            <a:r>
              <a:rPr lang="en-US" altLang="zh-CN" sz="2000" dirty="0">
                <a:latin typeface="Microsoft YaHei" charset="-122"/>
                <a:ea typeface="Microsoft YaHei" charset="-122"/>
              </a:rPr>
              <a:t>Android</a:t>
            </a:r>
          </a:p>
        </p:txBody>
      </p:sp>
      <p:pic>
        <p:nvPicPr>
          <p:cNvPr id="6" name="图片 5">
            <a:extLst>
              <a:ext uri="{FF2B5EF4-FFF2-40B4-BE49-F238E27FC236}">
                <a16:creationId xmlns:a16="http://schemas.microsoft.com/office/drawing/2014/main" id="{BEAEA427-45DB-B041-8863-846E9FFE69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987" y="1523621"/>
            <a:ext cx="2698856" cy="449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a:stretch>
            <a:fillRect/>
          </a:stretch>
        </p:blipFill>
        <p:spPr>
          <a:xfrm>
            <a:off x="3874083" y="1523621"/>
            <a:ext cx="4490760" cy="4490760"/>
          </a:xfrm>
          <a:prstGeom prst="rect">
            <a:avLst/>
          </a:prstGeom>
        </p:spPr>
      </p:pic>
    </p:spTree>
    <p:extLst>
      <p:ext uri="{BB962C8B-B14F-4D97-AF65-F5344CB8AC3E}">
        <p14:creationId xmlns:p14="http://schemas.microsoft.com/office/powerpoint/2010/main" val="132443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8" name="Rectangle 3">
            <a:extLst>
              <a:ext uri="{FF2B5EF4-FFF2-40B4-BE49-F238E27FC236}">
                <a16:creationId xmlns:a16="http://schemas.microsoft.com/office/drawing/2014/main" id="{39E86D5C-A361-9F4D-BC0B-65F638C5C0FF}"/>
              </a:ext>
            </a:extLst>
          </p:cNvPr>
          <p:cNvSpPr txBox="1">
            <a:spLocks noChangeArrowheads="1"/>
          </p:cNvSpPr>
          <p:nvPr/>
        </p:nvSpPr>
        <p:spPr>
          <a:xfrm>
            <a:off x="389466" y="1825625"/>
            <a:ext cx="7497233" cy="4351338"/>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defRPr/>
            </a:pPr>
            <a:r>
              <a:rPr lang="zh-CN" altLang="en-US" sz="3600"/>
              <a:t>你觉得操作系统是什么？</a:t>
            </a:r>
            <a:endParaRPr lang="en-US" altLang="zh-CN" sz="3600"/>
          </a:p>
          <a:p>
            <a:pPr>
              <a:defRPr/>
            </a:pPr>
            <a:endParaRPr lang="zh-CN" altLang="en-US" sz="3600"/>
          </a:p>
          <a:p>
            <a:pPr>
              <a:defRPr/>
            </a:pPr>
            <a:r>
              <a:rPr lang="zh-CN" altLang="en-US" sz="3600" b="1">
                <a:solidFill>
                  <a:srgbClr val="FF0000"/>
                </a:solidFill>
              </a:rPr>
              <a:t>当前对于</a:t>
            </a:r>
            <a:r>
              <a:rPr lang="en-US" altLang="zh-CN" sz="3600" b="1">
                <a:solidFill>
                  <a:srgbClr val="FF0000"/>
                </a:solidFill>
              </a:rPr>
              <a:t>OS</a:t>
            </a:r>
            <a:r>
              <a:rPr lang="zh-CN" altLang="en-US" sz="3600" b="1">
                <a:solidFill>
                  <a:srgbClr val="FF0000"/>
                </a:solidFill>
              </a:rPr>
              <a:t>还没有一个统一的、适用的定义！</a:t>
            </a:r>
            <a:endParaRPr lang="zh-CN" altLang="en-US" sz="3600" b="1" dirty="0">
              <a:solidFill>
                <a:srgbClr val="FF0000"/>
              </a:solidFill>
            </a:endParaRPr>
          </a:p>
        </p:txBody>
      </p:sp>
    </p:spTree>
    <p:extLst>
      <p:ext uri="{BB962C8B-B14F-4D97-AF65-F5344CB8AC3E}">
        <p14:creationId xmlns:p14="http://schemas.microsoft.com/office/powerpoint/2010/main" val="88687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down)">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0B77369D-BD74-664E-A2DF-E1F589306FD3}"/>
              </a:ext>
            </a:extLst>
          </p:cNvPr>
          <p:cNvSpPr>
            <a:spLocks noGrp="1" noChangeArrowheads="1"/>
          </p:cNvSpPr>
          <p:nvPr>
            <p:ph idx="1"/>
          </p:nvPr>
        </p:nvSpPr>
        <p:spPr>
          <a:xfrm>
            <a:off x="457200" y="2057400"/>
            <a:ext cx="7200900" cy="2721750"/>
          </a:xfrm>
        </p:spPr>
        <p:txBody>
          <a:bodyPr/>
          <a:lstStyle/>
          <a:p>
            <a:pPr eaLnBrk="1" hangingPunct="1">
              <a:lnSpc>
                <a:spcPct val="150000"/>
              </a:lnSpc>
            </a:pPr>
            <a:r>
              <a:rPr lang="zh-CN" altLang="en-US" sz="2400" b="1" dirty="0">
                <a:latin typeface="微软雅黑" panose="020B0503020204020204" pitchFamily="34" charset="-122"/>
                <a:ea typeface="微软雅黑" panose="020B0503020204020204" pitchFamily="34" charset="-122"/>
              </a:rPr>
              <a:t>操作系统课程是计算机教育的</a:t>
            </a:r>
            <a:r>
              <a:rPr lang="zh-CN" altLang="en-US" sz="2400" b="1" dirty="0">
                <a:solidFill>
                  <a:srgbClr val="FF0000"/>
                </a:solidFill>
                <a:latin typeface="微软雅黑" panose="020B0503020204020204" pitchFamily="34" charset="-122"/>
                <a:ea typeface="微软雅黑" panose="020B0503020204020204" pitchFamily="34" charset="-122"/>
              </a:rPr>
              <a:t>必修</a:t>
            </a:r>
            <a:r>
              <a:rPr lang="zh-CN" altLang="en-US" sz="2400" b="1" dirty="0">
                <a:latin typeface="微软雅黑" panose="020B0503020204020204" pitchFamily="34" charset="-122"/>
                <a:ea typeface="微软雅黑" panose="020B0503020204020204" pitchFamily="34" charset="-122"/>
              </a:rPr>
              <a:t>内容</a:t>
            </a:r>
          </a:p>
          <a:p>
            <a:pPr eaLnBrk="1" hangingPunct="1">
              <a:lnSpc>
                <a:spcPct val="150000"/>
              </a:lnSpc>
            </a:pPr>
            <a:r>
              <a:rPr lang="zh-CN" altLang="en-US" sz="2400" b="1" dirty="0">
                <a:latin typeface="微软雅黑" panose="020B0503020204020204" pitchFamily="34" charset="-122"/>
                <a:ea typeface="微软雅黑" panose="020B0503020204020204" pitchFamily="34" charset="-122"/>
              </a:rPr>
              <a:t>计算机专业的</a:t>
            </a:r>
            <a:r>
              <a:rPr lang="zh-CN" altLang="en-US" sz="2400" b="1" dirty="0">
                <a:solidFill>
                  <a:srgbClr val="FF0000"/>
                </a:solidFill>
                <a:latin typeface="微软雅黑" panose="020B0503020204020204" pitchFamily="34" charset="-122"/>
                <a:ea typeface="微软雅黑" panose="020B0503020204020204" pitchFamily="34" charset="-122"/>
              </a:rPr>
              <a:t>核心课程</a:t>
            </a:r>
          </a:p>
          <a:p>
            <a:pPr eaLnBrk="1" hangingPunct="1">
              <a:lnSpc>
                <a:spcPct val="150000"/>
              </a:lnSpc>
            </a:pPr>
            <a:r>
              <a:rPr lang="zh-CN" altLang="en-US" sz="2400" b="1" dirty="0">
                <a:latin typeface="微软雅黑" panose="020B0503020204020204" pitchFamily="34" charset="-122"/>
                <a:ea typeface="微软雅黑" panose="020B0503020204020204" pitchFamily="34" charset="-122"/>
              </a:rPr>
              <a:t>计算机技术开发的</a:t>
            </a:r>
            <a:r>
              <a:rPr lang="zh-CN" altLang="en-US" sz="2400" b="1" dirty="0">
                <a:solidFill>
                  <a:srgbClr val="FF0000"/>
                </a:solidFill>
                <a:latin typeface="微软雅黑" panose="020B0503020204020204" pitchFamily="34" charset="-122"/>
                <a:ea typeface="微软雅黑" panose="020B0503020204020204" pitchFamily="34" charset="-122"/>
              </a:rPr>
              <a:t>理论基础</a:t>
            </a:r>
          </a:p>
          <a:p>
            <a:pPr eaLnBrk="1" hangingPunct="1">
              <a:lnSpc>
                <a:spcPct val="150000"/>
              </a:lnSpc>
            </a:pPr>
            <a:r>
              <a:rPr lang="zh-CN" altLang="en-US" sz="2400" b="1" dirty="0">
                <a:latin typeface="微软雅黑" panose="020B0503020204020204" pitchFamily="34" charset="-122"/>
                <a:ea typeface="微软雅黑" panose="020B0503020204020204" pitchFamily="34" charset="-122"/>
              </a:rPr>
              <a:t>计算机相关专业的</a:t>
            </a:r>
            <a:r>
              <a:rPr lang="zh-CN" altLang="en-US" sz="2400" b="1" dirty="0">
                <a:solidFill>
                  <a:srgbClr val="FF0000"/>
                </a:solidFill>
                <a:latin typeface="微软雅黑" panose="020B0503020204020204" pitchFamily="34" charset="-122"/>
                <a:ea typeface="微软雅黑" panose="020B0503020204020204" pitchFamily="34" charset="-122"/>
              </a:rPr>
              <a:t>考研科目</a:t>
            </a:r>
          </a:p>
        </p:txBody>
      </p:sp>
      <p:sp>
        <p:nvSpPr>
          <p:cNvPr id="6147" name="Rectangle 4">
            <a:extLst>
              <a:ext uri="{FF2B5EF4-FFF2-40B4-BE49-F238E27FC236}">
                <a16:creationId xmlns:a16="http://schemas.microsoft.com/office/drawing/2014/main" id="{B14E1839-8AD5-3C4B-94A1-4422A83030D1}"/>
              </a:ext>
            </a:extLst>
          </p:cNvPr>
          <p:cNvSpPr>
            <a:spLocks noGrp="1" noChangeArrowheads="1"/>
          </p:cNvSpPr>
          <p:nvPr>
            <p:ph type="title" idx="4294967295"/>
          </p:nvPr>
        </p:nvSpPr>
        <p:spPr>
          <a:xfrm>
            <a:off x="1411288" y="266700"/>
            <a:ext cx="7732712" cy="630238"/>
          </a:xfrm>
          <a:prstGeom prst="rect">
            <a:avLst/>
          </a:prstGeom>
        </p:spPr>
        <p:txBody>
          <a:bodyPr/>
          <a:lstStyle/>
          <a:p>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课程介绍</a:t>
            </a:r>
          </a:p>
        </p:txBody>
      </p:sp>
    </p:spTree>
    <p:extLst>
      <p:ext uri="{BB962C8B-B14F-4D97-AF65-F5344CB8AC3E}">
        <p14:creationId xmlns:p14="http://schemas.microsoft.com/office/powerpoint/2010/main" val="546851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719667" y="1664348"/>
            <a:ext cx="8424333" cy="2057400"/>
          </a:xfrm>
        </p:spPr>
        <p:txBody>
          <a:bodyPr/>
          <a:lstStyle/>
          <a:p>
            <a:pPr marL="0" indent="0" eaLnBrk="1" hangingPunct="1">
              <a:lnSpc>
                <a:spcPct val="150000"/>
              </a:lnSpc>
              <a:defRPr/>
            </a:pPr>
            <a:r>
              <a:rPr lang="zh-CN" altLang="en-US" sz="2400" b="1" dirty="0">
                <a:solidFill>
                  <a:srgbClr val="FF0000"/>
                </a:solidFill>
                <a:latin typeface="微软雅黑" panose="020B0503020204020204" pitchFamily="34" charset="-122"/>
                <a:ea typeface="微软雅黑" panose="020B0503020204020204" pitchFamily="34" charset="-122"/>
              </a:rPr>
              <a:t>操作系统定义：</a:t>
            </a:r>
            <a:r>
              <a:rPr lang="zh-CN" altLang="en-US" sz="2400" b="1" dirty="0">
                <a:latin typeface="微软雅黑" panose="020B0503020204020204" pitchFamily="34" charset="-122"/>
                <a:ea typeface="微软雅黑" panose="020B0503020204020204" pitchFamily="34" charset="-122"/>
              </a:rPr>
              <a:t>操作系统是一组控制和管理计算机软硬件资源、合理地对各类作业进行调度以及方便用户使用的程序集合</a:t>
            </a:r>
          </a:p>
          <a:p>
            <a:pPr marL="0" indent="0" eaLnBrk="1" hangingPunct="1">
              <a:lnSpc>
                <a:spcPct val="115000"/>
              </a:lnSpc>
              <a:spcBef>
                <a:spcPct val="0"/>
              </a:spcBef>
              <a:buClrTx/>
              <a:buSzTx/>
              <a:buFontTx/>
              <a:buNone/>
              <a:defRPr/>
            </a:pPr>
            <a:endParaRPr lang="en-US" altLang="zh-CN" b="1" dirty="0"/>
          </a:p>
        </p:txBody>
      </p:sp>
      <p:sp>
        <p:nvSpPr>
          <p:cNvPr id="18434" name="Rectangle 2"/>
          <p:cNvSpPr>
            <a:spLocks noGrp="1" noChangeArrowheads="1"/>
          </p:cNvSpPr>
          <p:nvPr>
            <p:ph type="title" idx="4294967295"/>
          </p:nvPr>
        </p:nvSpPr>
        <p:spPr>
          <a:xfrm>
            <a:off x="1524000" y="228600"/>
            <a:ext cx="7620000" cy="990600"/>
          </a:xfrm>
          <a:prstGeom prst="rect">
            <a:avLst/>
          </a:prstGeom>
        </p:spPr>
        <p:txBody>
          <a:bodyPr/>
          <a:lstStyle/>
          <a:p>
            <a:pPr eaLnBrk="1" hangingPunct="1">
              <a:defRPr/>
            </a:pPr>
            <a:r>
              <a:rPr lang="zh-CN" altLang="en-US" b="1" dirty="0">
                <a:latin typeface="微软雅黑" panose="020B0503020204020204" pitchFamily="34" charset="-122"/>
                <a:ea typeface="微软雅黑" panose="020B0503020204020204" pitchFamily="34" charset="-122"/>
              </a:rPr>
              <a:t>  </a:t>
            </a: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讨论：操作系统的概念 </a:t>
            </a:r>
          </a:p>
        </p:txBody>
      </p:sp>
      <p:grpSp>
        <p:nvGrpSpPr>
          <p:cNvPr id="2" name="组合 1">
            <a:extLst>
              <a:ext uri="{FF2B5EF4-FFF2-40B4-BE49-F238E27FC236}">
                <a16:creationId xmlns:a16="http://schemas.microsoft.com/office/drawing/2014/main" id="{7C43AD8C-A568-3443-AA6C-36309DF3AFCA}"/>
              </a:ext>
            </a:extLst>
          </p:cNvPr>
          <p:cNvGrpSpPr/>
          <p:nvPr/>
        </p:nvGrpSpPr>
        <p:grpSpPr>
          <a:xfrm>
            <a:off x="1524000" y="3378525"/>
            <a:ext cx="5943600" cy="1219200"/>
            <a:chOff x="1490003" y="2542736"/>
            <a:chExt cx="5943600" cy="1219200"/>
          </a:xfrm>
        </p:grpSpPr>
        <p:sp>
          <p:nvSpPr>
            <p:cNvPr id="18436" name="Rectangle 4"/>
            <p:cNvSpPr>
              <a:spLocks noChangeArrowheads="1"/>
            </p:cNvSpPr>
            <p:nvPr/>
          </p:nvSpPr>
          <p:spPr bwMode="auto">
            <a:xfrm>
              <a:off x="1490003" y="2542736"/>
              <a:ext cx="1143000" cy="1219200"/>
            </a:xfrm>
            <a:prstGeom prst="rect">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zh-CN" altLang="en-US" sz="2800" b="1">
                  <a:latin typeface="Times New Roman" charset="0"/>
                </a:rPr>
                <a:t>用户</a:t>
              </a:r>
            </a:p>
          </p:txBody>
        </p:sp>
        <p:sp>
          <p:nvSpPr>
            <p:cNvPr id="18437" name="Rectangle 5"/>
            <p:cNvSpPr>
              <a:spLocks noChangeArrowheads="1"/>
            </p:cNvSpPr>
            <p:nvPr/>
          </p:nvSpPr>
          <p:spPr bwMode="auto">
            <a:xfrm>
              <a:off x="6214403" y="2542736"/>
              <a:ext cx="1219200" cy="1219200"/>
            </a:xfrm>
            <a:prstGeom prst="rect">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zh-CN" altLang="en-US" sz="2800" b="1" dirty="0">
                  <a:latin typeface="Times New Roman" charset="0"/>
                </a:rPr>
                <a:t>计算机</a:t>
              </a:r>
            </a:p>
          </p:txBody>
        </p:sp>
        <p:sp>
          <p:nvSpPr>
            <p:cNvPr id="18438" name="Oval 6"/>
            <p:cNvSpPr>
              <a:spLocks noChangeArrowheads="1"/>
            </p:cNvSpPr>
            <p:nvPr/>
          </p:nvSpPr>
          <p:spPr bwMode="auto">
            <a:xfrm>
              <a:off x="3699803" y="2695136"/>
              <a:ext cx="1295400" cy="762000"/>
            </a:xfrm>
            <a:prstGeom prst="ellipse">
              <a:avLst/>
            </a:prstGeom>
            <a:solidFill>
              <a:srgbClr val="00CCFF">
                <a:alpha val="29019"/>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2800" b="1">
                  <a:latin typeface="Times New Roman" charset="0"/>
                </a:rPr>
                <a:t>OS</a:t>
              </a:r>
            </a:p>
          </p:txBody>
        </p:sp>
        <p:sp>
          <p:nvSpPr>
            <p:cNvPr id="18439" name="AutoShape 7"/>
            <p:cNvSpPr>
              <a:spLocks noChangeArrowheads="1"/>
            </p:cNvSpPr>
            <p:nvPr/>
          </p:nvSpPr>
          <p:spPr bwMode="auto">
            <a:xfrm>
              <a:off x="2633003" y="2923736"/>
              <a:ext cx="1066800" cy="228600"/>
            </a:xfrm>
            <a:prstGeom prst="leftRightArrow">
              <a:avLst>
                <a:gd name="adj1" fmla="val 50000"/>
                <a:gd name="adj2" fmla="val 93333"/>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endParaRPr lang="zh-CN" altLang="en-US" sz="1800"/>
            </a:p>
          </p:txBody>
        </p:sp>
        <p:sp>
          <p:nvSpPr>
            <p:cNvPr id="18440" name="AutoShape 8"/>
            <p:cNvSpPr>
              <a:spLocks noChangeArrowheads="1"/>
            </p:cNvSpPr>
            <p:nvPr/>
          </p:nvSpPr>
          <p:spPr bwMode="auto">
            <a:xfrm>
              <a:off x="4995203" y="2923736"/>
              <a:ext cx="1219200" cy="228600"/>
            </a:xfrm>
            <a:prstGeom prst="leftRightArrow">
              <a:avLst>
                <a:gd name="adj1" fmla="val 50000"/>
                <a:gd name="adj2" fmla="val 106667"/>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endParaRPr lang="zh-CN" altLang="en-US" sz="1800"/>
            </a:p>
          </p:txBody>
        </p:sp>
      </p:grpSp>
      <p:sp>
        <p:nvSpPr>
          <p:cNvPr id="98313" name="Text Box 9"/>
          <p:cNvSpPr txBox="1">
            <a:spLocks noChangeArrowheads="1"/>
          </p:cNvSpPr>
          <p:nvPr/>
        </p:nvSpPr>
        <p:spPr bwMode="auto">
          <a:xfrm>
            <a:off x="1713343" y="5376204"/>
            <a:ext cx="8534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50000"/>
              </a:spcBef>
              <a:buClrTx/>
              <a:buSzTx/>
              <a:buFontTx/>
              <a:buNone/>
              <a:defRPr/>
            </a:pPr>
            <a:r>
              <a:rPr lang="en-US" altLang="zh-CN" b="1" dirty="0">
                <a:solidFill>
                  <a:srgbClr val="FF0000"/>
                </a:solidFill>
              </a:rPr>
              <a:t>OS</a:t>
            </a:r>
            <a:r>
              <a:rPr lang="zh-CN" altLang="en-US" b="1" dirty="0">
                <a:solidFill>
                  <a:srgbClr val="FF0000"/>
                </a:solidFill>
              </a:rPr>
              <a:t>是计算机系统的灵魂！</a:t>
            </a:r>
          </a:p>
        </p:txBody>
      </p:sp>
    </p:spTree>
    <p:extLst>
      <p:ext uri="{BB962C8B-B14F-4D97-AF65-F5344CB8AC3E}">
        <p14:creationId xmlns:p14="http://schemas.microsoft.com/office/powerpoint/2010/main" val="2099559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8313"/>
                                        </p:tgtEl>
                                        <p:attrNameLst>
                                          <p:attrName>style.visibility</p:attrName>
                                        </p:attrNameLst>
                                      </p:cBhvr>
                                      <p:to>
                                        <p:strVal val="visible"/>
                                      </p:to>
                                    </p:set>
                                    <p:animEffect transition="in" filter="wipe(down)">
                                      <p:cBhvr>
                                        <p:cTn id="7" dur="500"/>
                                        <p:tgtEl>
                                          <p:spTgt spid="98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440531" y="1141447"/>
            <a:ext cx="8229600" cy="3886200"/>
          </a:xfrm>
        </p:spPr>
        <p:txBody>
          <a:bodyPr/>
          <a:lstStyle/>
          <a:p>
            <a:pPr eaLnBrk="1" hangingPunct="1">
              <a:lnSpc>
                <a:spcPct val="150000"/>
              </a:lnSpc>
              <a:defRPr/>
            </a:pPr>
            <a:r>
              <a:rPr lang="zh-CN" altLang="en-US" sz="2400" b="1" dirty="0">
                <a:solidFill>
                  <a:srgbClr val="FF0000"/>
                </a:solidFill>
                <a:latin typeface="微软雅黑" panose="020B0503020204020204" pitchFamily="34" charset="-122"/>
                <a:ea typeface="微软雅黑" panose="020B0503020204020204" pitchFamily="34" charset="-122"/>
              </a:rPr>
              <a:t>操作系统定义（</a:t>
            </a:r>
            <a:r>
              <a:rPr lang="en-US" altLang="zh-CN" sz="2400" b="1" dirty="0">
                <a:solidFill>
                  <a:srgbClr val="FF0000"/>
                </a:solidFill>
                <a:latin typeface="微软雅黑" panose="020B0503020204020204" pitchFamily="34" charset="-122"/>
                <a:ea typeface="微软雅黑" panose="020B0503020204020204" pitchFamily="34" charset="-122"/>
              </a:rPr>
              <a:t>Operating System, OS</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操作系统是位于硬件层</a:t>
            </a:r>
            <a:r>
              <a:rPr lang="en-US" altLang="zh-CN" sz="2400" b="1" dirty="0">
                <a:latin typeface="微软雅黑" panose="020B0503020204020204" pitchFamily="34" charset="-122"/>
                <a:ea typeface="微软雅黑" panose="020B0503020204020204" pitchFamily="34" charset="-122"/>
              </a:rPr>
              <a:t>(HAL)</a:t>
            </a:r>
            <a:r>
              <a:rPr lang="zh-CN" altLang="en-US" sz="2400" b="1" dirty="0">
                <a:latin typeface="微软雅黑" panose="020B0503020204020204" pitchFamily="34" charset="-122"/>
                <a:ea typeface="微软雅黑" panose="020B0503020204020204" pitchFamily="34" charset="-122"/>
              </a:rPr>
              <a:t>之上，所有其它系统软件层之下的一个</a:t>
            </a:r>
            <a:r>
              <a:rPr lang="zh-CN" altLang="en-US" sz="2400" b="1" dirty="0">
                <a:solidFill>
                  <a:srgbClr val="FF0000"/>
                </a:solidFill>
                <a:latin typeface="微软雅黑" panose="020B0503020204020204" pitchFamily="34" charset="-122"/>
                <a:ea typeface="微软雅黑" panose="020B0503020204020204" pitchFamily="34" charset="-122"/>
              </a:rPr>
              <a:t>系统软件</a:t>
            </a:r>
            <a:r>
              <a:rPr lang="zh-CN" altLang="en-US" sz="2400" b="1" dirty="0">
                <a:latin typeface="微软雅黑" panose="020B0503020204020204" pitchFamily="34" charset="-122"/>
                <a:ea typeface="微软雅黑" panose="020B0503020204020204" pitchFamily="34" charset="-122"/>
              </a:rPr>
              <a:t>，使得管理系统中的各种软件和硬件资源得以充分利用，方便用户使用计算机系统</a:t>
            </a:r>
          </a:p>
        </p:txBody>
      </p:sp>
      <p:sp>
        <p:nvSpPr>
          <p:cNvPr id="20482" name="Rectangle 2"/>
          <p:cNvSpPr>
            <a:spLocks noGrp="1" noChangeArrowheads="1"/>
          </p:cNvSpPr>
          <p:nvPr>
            <p:ph type="title" idx="4294967295"/>
          </p:nvPr>
        </p:nvSpPr>
        <p:spPr>
          <a:xfrm>
            <a:off x="1257300" y="322263"/>
            <a:ext cx="7886700" cy="1325562"/>
          </a:xfrm>
          <a:prstGeom prst="rect">
            <a:avLst/>
          </a:prstGeom>
        </p:spPr>
        <p:txBody>
          <a:bodyPr/>
          <a:lstStyle/>
          <a:p>
            <a:pPr eaLnBrk="1" hangingPunct="1">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  其它定义（汤 第三版）</a:t>
            </a:r>
          </a:p>
        </p:txBody>
      </p:sp>
      <p:grpSp>
        <p:nvGrpSpPr>
          <p:cNvPr id="4" name="Group 6">
            <a:extLst>
              <a:ext uri="{FF2B5EF4-FFF2-40B4-BE49-F238E27FC236}">
                <a16:creationId xmlns:a16="http://schemas.microsoft.com/office/drawing/2014/main" id="{35D78F36-7179-CC4B-B0E2-57CE591FC1AA}"/>
              </a:ext>
            </a:extLst>
          </p:cNvPr>
          <p:cNvGrpSpPr>
            <a:grpSpLocks/>
          </p:cNvGrpSpPr>
          <p:nvPr/>
        </p:nvGrpSpPr>
        <p:grpSpPr bwMode="auto">
          <a:xfrm>
            <a:off x="1333500" y="3503647"/>
            <a:ext cx="6477000" cy="2667000"/>
            <a:chOff x="1056" y="2208"/>
            <a:chExt cx="4080" cy="1680"/>
          </a:xfrm>
        </p:grpSpPr>
        <p:sp>
          <p:nvSpPr>
            <p:cNvPr id="5" name="Rectangle 7">
              <a:extLst>
                <a:ext uri="{FF2B5EF4-FFF2-40B4-BE49-F238E27FC236}">
                  <a16:creationId xmlns:a16="http://schemas.microsoft.com/office/drawing/2014/main" id="{21FC142F-E7AA-7047-B02C-5D714946CE84}"/>
                </a:ext>
              </a:extLst>
            </p:cNvPr>
            <p:cNvSpPr>
              <a:spLocks noChangeArrowheads="1"/>
            </p:cNvSpPr>
            <p:nvPr/>
          </p:nvSpPr>
          <p:spPr bwMode="auto">
            <a:xfrm>
              <a:off x="1056" y="2208"/>
              <a:ext cx="4080" cy="16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endParaRPr kumimoji="1" lang="zh-CN" altLang="zh-CN" sz="2400" b="1">
                <a:solidFill>
                  <a:schemeClr val="bg1"/>
                </a:solidFill>
                <a:latin typeface="Times New Roman" charset="0"/>
              </a:endParaRPr>
            </a:p>
          </p:txBody>
        </p:sp>
        <p:sp>
          <p:nvSpPr>
            <p:cNvPr id="6" name="Rectangle 8">
              <a:extLst>
                <a:ext uri="{FF2B5EF4-FFF2-40B4-BE49-F238E27FC236}">
                  <a16:creationId xmlns:a16="http://schemas.microsoft.com/office/drawing/2014/main" id="{EAD26CC5-33BB-3C4C-90F8-9AFD98C95864}"/>
                </a:ext>
              </a:extLst>
            </p:cNvPr>
            <p:cNvSpPr>
              <a:spLocks noChangeArrowheads="1"/>
            </p:cNvSpPr>
            <p:nvPr/>
          </p:nvSpPr>
          <p:spPr bwMode="auto">
            <a:xfrm>
              <a:off x="1200" y="2736"/>
              <a:ext cx="379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endParaRPr kumimoji="1" lang="zh-CN" altLang="zh-CN" sz="2400" b="1">
                <a:latin typeface="Times New Roman" charset="0"/>
              </a:endParaRPr>
            </a:p>
          </p:txBody>
        </p:sp>
        <p:sp>
          <p:nvSpPr>
            <p:cNvPr id="7" name="Rectangle 9">
              <a:extLst>
                <a:ext uri="{FF2B5EF4-FFF2-40B4-BE49-F238E27FC236}">
                  <a16:creationId xmlns:a16="http://schemas.microsoft.com/office/drawing/2014/main" id="{71956208-3D99-7245-8624-EDC6D06DC004}"/>
                </a:ext>
              </a:extLst>
            </p:cNvPr>
            <p:cNvSpPr>
              <a:spLocks noChangeArrowheads="1"/>
            </p:cNvSpPr>
            <p:nvPr/>
          </p:nvSpPr>
          <p:spPr bwMode="auto">
            <a:xfrm>
              <a:off x="1488" y="3168"/>
              <a:ext cx="3216" cy="72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endParaRPr kumimoji="1" lang="zh-CN" altLang="zh-CN" sz="2400" b="1">
                <a:latin typeface="Times New Roman" charset="0"/>
              </a:endParaRPr>
            </a:p>
          </p:txBody>
        </p:sp>
        <p:sp>
          <p:nvSpPr>
            <p:cNvPr id="8" name="Rectangle 10">
              <a:extLst>
                <a:ext uri="{FF2B5EF4-FFF2-40B4-BE49-F238E27FC236}">
                  <a16:creationId xmlns:a16="http://schemas.microsoft.com/office/drawing/2014/main" id="{60D8EB3B-E342-CE4C-A6D8-0F1BE67CF937}"/>
                </a:ext>
              </a:extLst>
            </p:cNvPr>
            <p:cNvSpPr>
              <a:spLocks noChangeArrowheads="1"/>
            </p:cNvSpPr>
            <p:nvPr/>
          </p:nvSpPr>
          <p:spPr bwMode="auto">
            <a:xfrm>
              <a:off x="1728" y="3552"/>
              <a:ext cx="2784"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zh-CN" altLang="en-US" sz="2400" b="1" dirty="0">
                  <a:latin typeface="Times New Roman" charset="0"/>
                </a:rPr>
                <a:t>硬件（</a:t>
              </a:r>
              <a:r>
                <a:rPr kumimoji="1" lang="en-US" altLang="zh-CN" sz="2400" b="1" dirty="0">
                  <a:latin typeface="Times New Roman" charset="0"/>
                </a:rPr>
                <a:t>HAL</a:t>
              </a:r>
              <a:r>
                <a:rPr kumimoji="1" lang="zh-CN" altLang="en-US" sz="2400" b="1" dirty="0">
                  <a:latin typeface="Times New Roman" charset="0"/>
                </a:rPr>
                <a:t>）</a:t>
              </a:r>
            </a:p>
          </p:txBody>
        </p:sp>
        <p:sp>
          <p:nvSpPr>
            <p:cNvPr id="9" name="Text Box 11">
              <a:extLst>
                <a:ext uri="{FF2B5EF4-FFF2-40B4-BE49-F238E27FC236}">
                  <a16:creationId xmlns:a16="http://schemas.microsoft.com/office/drawing/2014/main" id="{C8704D7C-40C3-A144-8C94-DD57BE908BE8}"/>
                </a:ext>
              </a:extLst>
            </p:cNvPr>
            <p:cNvSpPr txBox="1">
              <a:spLocks noChangeArrowheads="1"/>
            </p:cNvSpPr>
            <p:nvPr/>
          </p:nvSpPr>
          <p:spPr bwMode="auto">
            <a:xfrm>
              <a:off x="2928" y="3216"/>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r>
                <a:rPr kumimoji="1" lang="en-US" altLang="zh-CN" sz="2400" b="1">
                  <a:latin typeface="Times New Roman" charset="0"/>
                </a:rPr>
                <a:t>OS</a:t>
              </a:r>
            </a:p>
          </p:txBody>
        </p:sp>
        <p:sp>
          <p:nvSpPr>
            <p:cNvPr id="10" name="Text Box 12">
              <a:extLst>
                <a:ext uri="{FF2B5EF4-FFF2-40B4-BE49-F238E27FC236}">
                  <a16:creationId xmlns:a16="http://schemas.microsoft.com/office/drawing/2014/main" id="{DC939CF9-5406-E545-B487-2934B0723508}"/>
                </a:ext>
              </a:extLst>
            </p:cNvPr>
            <p:cNvSpPr txBox="1">
              <a:spLocks noChangeArrowheads="1"/>
            </p:cNvSpPr>
            <p:nvPr/>
          </p:nvSpPr>
          <p:spPr bwMode="auto">
            <a:xfrm>
              <a:off x="2352" y="2797"/>
              <a:ext cx="1467"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r>
                <a:rPr kumimoji="1" lang="zh-CN" altLang="en-US" sz="2400" b="1">
                  <a:latin typeface="Times New Roman" charset="0"/>
                </a:rPr>
                <a:t>其它系统软件层</a:t>
              </a:r>
            </a:p>
          </p:txBody>
        </p:sp>
        <p:sp>
          <p:nvSpPr>
            <p:cNvPr id="11" name="Text Box 13">
              <a:extLst>
                <a:ext uri="{FF2B5EF4-FFF2-40B4-BE49-F238E27FC236}">
                  <a16:creationId xmlns:a16="http://schemas.microsoft.com/office/drawing/2014/main" id="{55145338-D92E-D448-89F9-2B5EDC64DFB4}"/>
                </a:ext>
              </a:extLst>
            </p:cNvPr>
            <p:cNvSpPr txBox="1">
              <a:spLocks noChangeArrowheads="1"/>
            </p:cNvSpPr>
            <p:nvPr/>
          </p:nvSpPr>
          <p:spPr bwMode="auto">
            <a:xfrm>
              <a:off x="2572" y="2304"/>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r>
                <a:rPr kumimoji="1" lang="zh-CN" altLang="en-US" sz="2400" b="1">
                  <a:latin typeface="Times New Roman" charset="0"/>
                </a:rPr>
                <a:t>应用软件层</a:t>
              </a:r>
            </a:p>
          </p:txBody>
        </p:sp>
      </p:grpSp>
    </p:spTree>
    <p:extLst>
      <p:ext uri="{BB962C8B-B14F-4D97-AF65-F5344CB8AC3E}">
        <p14:creationId xmlns:p14="http://schemas.microsoft.com/office/powerpoint/2010/main" val="925454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845107" y="1944860"/>
            <a:ext cx="7136550" cy="2127683"/>
          </a:xfrm>
        </p:spPr>
        <p:txBody>
          <a:bodyPr/>
          <a:lstStyle/>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1.1 </a:t>
            </a:r>
            <a:r>
              <a:rPr lang="zh-CN" altLang="en-US" sz="2400" b="1" dirty="0">
                <a:latin typeface="微软雅黑" panose="020B0503020204020204" pitchFamily="34" charset="-122"/>
                <a:ea typeface="微软雅黑" panose="020B0503020204020204" pitchFamily="34" charset="-122"/>
              </a:rPr>
              <a:t>操作系统的目标和作用</a:t>
            </a:r>
          </a:p>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1.2 </a:t>
            </a:r>
            <a:r>
              <a:rPr lang="zh-CN" altLang="en-US" sz="2400" b="1" dirty="0">
                <a:latin typeface="微软雅黑" panose="020B0503020204020204" pitchFamily="34" charset="-122"/>
                <a:ea typeface="微软雅黑" panose="020B0503020204020204" pitchFamily="34" charset="-122"/>
              </a:rPr>
              <a:t>操作系统的发展过程</a:t>
            </a:r>
          </a:p>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1.3 </a:t>
            </a:r>
            <a:r>
              <a:rPr lang="zh-CN" altLang="en-US" sz="2400" b="1" dirty="0">
                <a:latin typeface="微软雅黑" panose="020B0503020204020204" pitchFamily="34" charset="-122"/>
                <a:ea typeface="微软雅黑" panose="020B0503020204020204" pitchFamily="34" charset="-122"/>
              </a:rPr>
              <a:t>操作系统的基本特征</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1.4 </a:t>
            </a:r>
            <a:r>
              <a:rPr lang="zh-CN" altLang="en-US" sz="2400" b="1" dirty="0">
                <a:latin typeface="微软雅黑" panose="020B0503020204020204" pitchFamily="34" charset="-122"/>
                <a:ea typeface="微软雅黑" panose="020B0503020204020204" pitchFamily="34" charset="-122"/>
              </a:rPr>
              <a:t>操作系统的主要功能</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1.5 </a:t>
            </a:r>
            <a:r>
              <a:rPr lang="zh-CN" altLang="en-US" sz="2400" b="1" dirty="0">
                <a:latin typeface="微软雅黑" panose="020B0503020204020204" pitchFamily="34" charset="-122"/>
                <a:ea typeface="微软雅黑" panose="020B0503020204020204" pitchFamily="34" charset="-122"/>
              </a:rPr>
              <a:t>操作系统的结构设计</a:t>
            </a:r>
          </a:p>
        </p:txBody>
      </p:sp>
      <p:sp>
        <p:nvSpPr>
          <p:cNvPr id="9218" name="Rectangle 2"/>
          <p:cNvSpPr>
            <a:spLocks noGrp="1" noChangeArrowheads="1"/>
          </p:cNvSpPr>
          <p:nvPr>
            <p:ph type="title" idx="4294967295"/>
          </p:nvPr>
        </p:nvSpPr>
        <p:spPr>
          <a:xfrm>
            <a:off x="1202266" y="298450"/>
            <a:ext cx="4806421" cy="70167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第一章 操作系统概论</a:t>
            </a:r>
          </a:p>
        </p:txBody>
      </p:sp>
    </p:spTree>
    <p:extLst>
      <p:ext uri="{BB962C8B-B14F-4D97-AF65-F5344CB8AC3E}">
        <p14:creationId xmlns:p14="http://schemas.microsoft.com/office/powerpoint/2010/main" val="132680404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507482" y="1478469"/>
            <a:ext cx="8316924" cy="3132348"/>
          </a:xfrm>
        </p:spPr>
        <p:txBody>
          <a:bodyPr>
            <a:noAutofit/>
          </a:bodyPr>
          <a:lstStyle/>
          <a:p>
            <a:pPr marL="0" indent="0">
              <a:lnSpc>
                <a:spcPct val="110000"/>
              </a:lnSpc>
              <a:spcAft>
                <a:spcPct val="20000"/>
              </a:spcAft>
            </a:pPr>
            <a:r>
              <a:rPr lang="zh-CN" altLang="en-US" sz="2400" b="1" dirty="0">
                <a:solidFill>
                  <a:srgbClr val="FF0000"/>
                </a:solidFill>
                <a:latin typeface="微软雅黑" panose="020B0503020204020204" pitchFamily="34" charset="-122"/>
                <a:ea typeface="微软雅黑" panose="020B0503020204020204" pitchFamily="34" charset="-122"/>
              </a:rPr>
              <a:t>方便性</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操作系统使计算机更易于使用。</a:t>
            </a:r>
          </a:p>
          <a:p>
            <a:pPr marL="0" indent="0">
              <a:lnSpc>
                <a:spcPct val="110000"/>
              </a:lnSpc>
              <a:spcAft>
                <a:spcPct val="20000"/>
              </a:spcAft>
            </a:pPr>
            <a:r>
              <a:rPr lang="zh-CN" altLang="en-US" sz="2400" b="1" dirty="0">
                <a:solidFill>
                  <a:srgbClr val="FF0000"/>
                </a:solidFill>
                <a:latin typeface="微软雅黑" panose="020B0503020204020204" pitchFamily="34" charset="-122"/>
                <a:ea typeface="微软雅黑" panose="020B0503020204020204" pitchFamily="34" charset="-122"/>
              </a:rPr>
              <a:t>有效性</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操作系统允许以更有效的方式使用计算机系统资源。</a:t>
            </a:r>
            <a:endParaRPr lang="en-US" altLang="zh-CN" sz="2400" b="1" dirty="0">
              <a:latin typeface="微软雅黑" panose="020B0503020204020204" pitchFamily="34" charset="-122"/>
              <a:ea typeface="微软雅黑" panose="020B0503020204020204" pitchFamily="34" charset="-122"/>
            </a:endParaRPr>
          </a:p>
          <a:p>
            <a:pPr marL="300038" lvl="1" indent="0">
              <a:lnSpc>
                <a:spcPct val="110000"/>
              </a:lnSpc>
              <a:spcAft>
                <a:spcPct val="20000"/>
              </a:spcAft>
            </a:pPr>
            <a:r>
              <a:rPr lang="zh-CN" altLang="en-US" sz="2400" b="1" dirty="0">
                <a:latin typeface="微软雅黑" panose="020B0503020204020204" pitchFamily="34" charset="-122"/>
                <a:ea typeface="微软雅黑" panose="020B0503020204020204" pitchFamily="34" charset="-122"/>
              </a:rPr>
              <a:t>提高系统资源利用率</a:t>
            </a:r>
            <a:endParaRPr lang="en-US" altLang="zh-CN" sz="2400" b="1" dirty="0">
              <a:latin typeface="微软雅黑" panose="020B0503020204020204" pitchFamily="34" charset="-122"/>
              <a:ea typeface="微软雅黑" panose="020B0503020204020204" pitchFamily="34" charset="-122"/>
            </a:endParaRPr>
          </a:p>
          <a:p>
            <a:pPr marL="300038" lvl="1" indent="0">
              <a:lnSpc>
                <a:spcPct val="110000"/>
              </a:lnSpc>
              <a:spcAft>
                <a:spcPct val="20000"/>
              </a:spcAft>
            </a:pPr>
            <a:r>
              <a:rPr lang="zh-CN" altLang="en-US" sz="2400" b="1" dirty="0">
                <a:latin typeface="微软雅黑" panose="020B0503020204020204" pitchFamily="34" charset="-122"/>
                <a:ea typeface="微软雅黑" panose="020B0503020204020204" pitchFamily="34" charset="-122"/>
              </a:rPr>
              <a:t>提高系统的吞吐量</a:t>
            </a:r>
          </a:p>
          <a:p>
            <a:pPr marL="0" indent="0">
              <a:lnSpc>
                <a:spcPct val="110000"/>
              </a:lnSpc>
              <a:spcAft>
                <a:spcPct val="20000"/>
              </a:spcAft>
            </a:pPr>
            <a:r>
              <a:rPr lang="zh-CN" altLang="en-US" sz="2400" b="1" dirty="0">
                <a:solidFill>
                  <a:srgbClr val="FF0000"/>
                </a:solidFill>
                <a:latin typeface="微软雅黑" panose="020B0503020204020204" pitchFamily="34" charset="-122"/>
                <a:ea typeface="微软雅黑" panose="020B0503020204020204" pitchFamily="34" charset="-122"/>
              </a:rPr>
              <a:t>可扩展性</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在操作系统中</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允许有效地开发，测试和引进新的系统功能。</a:t>
            </a:r>
          </a:p>
          <a:p>
            <a:pPr marL="0" indent="0">
              <a:lnSpc>
                <a:spcPct val="110000"/>
              </a:lnSpc>
              <a:spcAft>
                <a:spcPct val="20000"/>
              </a:spcAft>
            </a:pPr>
            <a:r>
              <a:rPr lang="zh-CN" altLang="en-US" sz="2400" b="1" dirty="0">
                <a:solidFill>
                  <a:srgbClr val="FF0000"/>
                </a:solidFill>
                <a:latin typeface="微软雅黑" panose="020B0503020204020204" pitchFamily="34" charset="-122"/>
                <a:ea typeface="微软雅黑" panose="020B0503020204020204" pitchFamily="34" charset="-122"/>
              </a:rPr>
              <a:t>开放性</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实现应用程序的可移植性和互操作性</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要求具有统一的开放的环境。</a:t>
            </a:r>
          </a:p>
        </p:txBody>
      </p:sp>
      <p:sp>
        <p:nvSpPr>
          <p:cNvPr id="17410" name="Rectangle 2"/>
          <p:cNvSpPr>
            <a:spLocks noGrp="1" noChangeArrowheads="1"/>
          </p:cNvSpPr>
          <p:nvPr>
            <p:ph type="title" idx="4294967295"/>
          </p:nvPr>
        </p:nvSpPr>
        <p:spPr>
          <a:xfrm>
            <a:off x="1168400" y="269875"/>
            <a:ext cx="4800600" cy="703263"/>
          </a:xfrm>
          <a:prstGeom prst="rect">
            <a:avLst/>
          </a:prstGeom>
        </p:spPr>
        <p:txBody>
          <a:bodyPr/>
          <a:lstStyle/>
          <a:p>
            <a:pPr>
              <a:defRPr/>
            </a:pPr>
            <a:r>
              <a:rPr lang="en-US" altLang="zh-CN" sz="3200" b="1" dirty="0">
                <a:solidFill>
                  <a:srgbClr val="4A66AC">
                    <a:lumMod val="75000"/>
                  </a:srgbClr>
                </a:solidFill>
                <a:latin typeface="微软雅黑" panose="020B0503020204020204" pitchFamily="34" charset="-122"/>
                <a:ea typeface="微软雅黑" panose="020B0503020204020204" pitchFamily="34" charset="-122"/>
              </a:rPr>
              <a:t>1.1.1 </a:t>
            </a:r>
            <a:r>
              <a:rPr lang="zh-CN" altLang="en-US" sz="3200" b="1" dirty="0">
                <a:solidFill>
                  <a:srgbClr val="4A66AC">
                    <a:lumMod val="75000"/>
                  </a:srgbClr>
                </a:solidFill>
                <a:latin typeface="微软雅黑" panose="020B0503020204020204" pitchFamily="34" charset="-122"/>
                <a:ea typeface="微软雅黑" panose="020B0503020204020204" pitchFamily="34" charset="-122"/>
              </a:rPr>
              <a:t>操作系统的目标</a:t>
            </a:r>
          </a:p>
        </p:txBody>
      </p:sp>
      <p:sp>
        <p:nvSpPr>
          <p:cNvPr id="2" name="爆炸形 2 1"/>
          <p:cNvSpPr/>
          <p:nvPr/>
        </p:nvSpPr>
        <p:spPr>
          <a:xfrm>
            <a:off x="6376020" y="2477310"/>
            <a:ext cx="2106215" cy="1134666"/>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135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这两个目标最重要</a:t>
            </a:r>
          </a:p>
        </p:txBody>
      </p:sp>
    </p:spTree>
    <p:extLst>
      <p:ext uri="{BB962C8B-B14F-4D97-AF65-F5344CB8AC3E}">
        <p14:creationId xmlns:p14="http://schemas.microsoft.com/office/powerpoint/2010/main" val="12378245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wipe(left)">
                                      <p:cBhvr>
                                        <p:cTn id="7" dur="500"/>
                                        <p:tgtEl>
                                          <p:spTgt spid="17411">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wipe(left)">
                                      <p:cBhvr>
                                        <p:cTn id="10" dur="500"/>
                                        <p:tgtEl>
                                          <p:spTgt spid="17411">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wipe(left)">
                                      <p:cBhvr>
                                        <p:cTn id="13" dur="500"/>
                                        <p:tgtEl>
                                          <p:spTgt spid="1741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411">
                                            <p:txEl>
                                              <p:pRg st="4" end="4"/>
                                            </p:txEl>
                                          </p:spTgt>
                                        </p:tgtEl>
                                        <p:attrNameLst>
                                          <p:attrName>style.visibility</p:attrName>
                                        </p:attrNameLst>
                                      </p:cBhvr>
                                      <p:to>
                                        <p:strVal val="visible"/>
                                      </p:to>
                                    </p:set>
                                    <p:animEffect transition="in" filter="wipe(left)">
                                      <p:cBhvr>
                                        <p:cTn id="25" dur="500"/>
                                        <p:tgtEl>
                                          <p:spTgt spid="174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7411">
                                            <p:txEl>
                                              <p:pRg st="5" end="5"/>
                                            </p:txEl>
                                          </p:spTgt>
                                        </p:tgtEl>
                                        <p:attrNameLst>
                                          <p:attrName>style.visibility</p:attrName>
                                        </p:attrNameLst>
                                      </p:cBhvr>
                                      <p:to>
                                        <p:strVal val="visible"/>
                                      </p:to>
                                    </p:set>
                                    <p:animEffect transition="in" filter="wipe(left)">
                                      <p:cBhvr>
                                        <p:cTn id="30" dur="5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rot="5400000" flipH="1" flipV="1">
            <a:off x="5674996"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5" name="直接连接符 44"/>
          <p:cNvCxnSpPr/>
          <p:nvPr/>
        </p:nvCxnSpPr>
        <p:spPr>
          <a:xfrm rot="5400000" flipH="1" flipV="1">
            <a:off x="4549855"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6" name="直接连接符 45"/>
          <p:cNvCxnSpPr/>
          <p:nvPr/>
        </p:nvCxnSpPr>
        <p:spPr>
          <a:xfrm rot="5400000" flipH="1" flipV="1">
            <a:off x="3424715"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7" name="直接连接符 46"/>
          <p:cNvCxnSpPr/>
          <p:nvPr/>
        </p:nvCxnSpPr>
        <p:spPr>
          <a:xfrm rot="5400000" flipH="1" flipV="1">
            <a:off x="2299574"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sp>
        <p:nvSpPr>
          <p:cNvPr id="2" name="标题 1"/>
          <p:cNvSpPr>
            <a:spLocks noGrp="1"/>
          </p:cNvSpPr>
          <p:nvPr>
            <p:ph type="title" idx="4294967295"/>
          </p:nvPr>
        </p:nvSpPr>
        <p:spPr>
          <a:xfrm>
            <a:off x="1120830" y="293688"/>
            <a:ext cx="5051369" cy="703262"/>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补充：计算机硬件介绍</a:t>
            </a:r>
          </a:p>
        </p:txBody>
      </p:sp>
      <p:sp>
        <p:nvSpPr>
          <p:cNvPr id="7" name="矩形 6"/>
          <p:cNvSpPr/>
          <p:nvPr/>
        </p:nvSpPr>
        <p:spPr>
          <a:xfrm>
            <a:off x="1120831"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bg1"/>
                </a:solidFill>
                <a:latin typeface="仿宋" pitchFamily="49" charset="-122"/>
                <a:ea typeface="仿宋" pitchFamily="49" charset="-122"/>
              </a:rPr>
              <a:t>CPU</a:t>
            </a:r>
          </a:p>
          <a:p>
            <a:pPr algn="ctr" eaLnBrk="1" hangingPunct="1">
              <a:defRPr/>
            </a:pPr>
            <a:endParaRPr lang="zh-CN" altLang="en-US" sz="1600" b="1" dirty="0">
              <a:solidFill>
                <a:schemeClr val="bg1"/>
              </a:solidFill>
              <a:latin typeface="仿宋" pitchFamily="49" charset="-122"/>
              <a:ea typeface="仿宋" pitchFamily="49" charset="-122"/>
            </a:endParaRPr>
          </a:p>
        </p:txBody>
      </p:sp>
      <p:sp>
        <p:nvSpPr>
          <p:cNvPr id="8" name="矩形 7"/>
          <p:cNvSpPr/>
          <p:nvPr/>
        </p:nvSpPr>
        <p:spPr>
          <a:xfrm>
            <a:off x="2245980"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存储器</a:t>
            </a:r>
          </a:p>
        </p:txBody>
      </p:sp>
      <p:sp>
        <p:nvSpPr>
          <p:cNvPr id="9" name="矩形 8"/>
          <p:cNvSpPr/>
          <p:nvPr/>
        </p:nvSpPr>
        <p:spPr>
          <a:xfrm>
            <a:off x="3371128"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视频</a:t>
            </a:r>
            <a:endParaRPr lang="en-US" altLang="zh-CN" sz="1600" b="1" dirty="0">
              <a:solidFill>
                <a:schemeClr val="bg1"/>
              </a:solidFill>
              <a:latin typeface="仿宋" pitchFamily="49" charset="-122"/>
              <a:ea typeface="仿宋" pitchFamily="49" charset="-122"/>
            </a:endParaRP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0" name="矩形 9"/>
          <p:cNvSpPr/>
          <p:nvPr/>
        </p:nvSpPr>
        <p:spPr>
          <a:xfrm>
            <a:off x="4496277"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键盘</a:t>
            </a:r>
            <a:endParaRPr lang="en-US" altLang="zh-CN" sz="1600" b="1" dirty="0">
              <a:solidFill>
                <a:schemeClr val="bg1"/>
              </a:solidFill>
              <a:latin typeface="仿宋" pitchFamily="49" charset="-122"/>
              <a:ea typeface="仿宋" pitchFamily="49" charset="-122"/>
            </a:endParaRP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1" name="矩形 10"/>
          <p:cNvSpPr/>
          <p:nvPr/>
        </p:nvSpPr>
        <p:spPr>
          <a:xfrm>
            <a:off x="5621425"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bg1"/>
                </a:solidFill>
                <a:latin typeface="仿宋" pitchFamily="49" charset="-122"/>
                <a:ea typeface="仿宋" pitchFamily="49" charset="-122"/>
              </a:rPr>
              <a:t>USB</a:t>
            </a: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2" name="矩形 11"/>
          <p:cNvSpPr/>
          <p:nvPr/>
        </p:nvSpPr>
        <p:spPr>
          <a:xfrm>
            <a:off x="6746550"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硬盘</a:t>
            </a:r>
            <a:endParaRPr lang="en-US" altLang="zh-CN" sz="1600" b="1" dirty="0">
              <a:solidFill>
                <a:schemeClr val="bg1"/>
              </a:solidFill>
              <a:latin typeface="仿宋" pitchFamily="49" charset="-122"/>
              <a:ea typeface="仿宋" pitchFamily="49" charset="-122"/>
            </a:endParaRP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3" name="矩形 12"/>
          <p:cNvSpPr/>
          <p:nvPr/>
        </p:nvSpPr>
        <p:spPr>
          <a:xfrm>
            <a:off x="1281590" y="3674745"/>
            <a:ext cx="589360" cy="2678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MMU</a:t>
            </a:r>
            <a:endParaRPr lang="zh-CN" altLang="en-US" sz="1600" b="1" dirty="0">
              <a:solidFill>
                <a:schemeClr val="bg1"/>
              </a:solidFill>
              <a:effectLst>
                <a:outerShdw blurRad="38100" dist="38100" dir="2700000" algn="tl">
                  <a:srgbClr val="000000">
                    <a:alpha val="43137"/>
                  </a:srgbClr>
                </a:outerShdw>
              </a:effectLst>
              <a:latin typeface="仿宋" pitchFamily="49" charset="-122"/>
              <a:ea typeface="仿宋" pitchFamily="49" charset="-122"/>
            </a:endParaRPr>
          </a:p>
        </p:txBody>
      </p:sp>
      <p:pic>
        <p:nvPicPr>
          <p:cNvPr id="22554" name="Picture 4" descr="C:\Users\rly\AppData\Local\Microsoft\Windows\Temporary Internet Files\Content.IE5\CHTOD8XG\MC90005646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0318" y="2174557"/>
            <a:ext cx="1045369"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p:cNvCxnSpPr/>
          <p:nvPr/>
        </p:nvCxnSpPr>
        <p:spPr>
          <a:xfrm rot="16200000" flipH="1">
            <a:off x="4657011" y="2978230"/>
            <a:ext cx="642938" cy="0"/>
          </a:xfrm>
          <a:prstGeom prst="line">
            <a:avLst/>
          </a:prstGeom>
        </p:spPr>
        <p:style>
          <a:lnRef idx="2">
            <a:schemeClr val="dk1"/>
          </a:lnRef>
          <a:fillRef idx="0">
            <a:schemeClr val="dk1"/>
          </a:fillRef>
          <a:effectRef idx="1">
            <a:schemeClr val="dk1"/>
          </a:effectRef>
          <a:fontRef idx="minor">
            <a:schemeClr val="tx1"/>
          </a:fontRef>
        </p:style>
      </p:cxnSp>
      <p:pic>
        <p:nvPicPr>
          <p:cNvPr id="22556" name="Picture 5" descr="C:\Users\rly\AppData\Local\Microsoft\Windows\Temporary Internet Files\Content.IE5\CHTOD8XG\MC90028577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1418" y="2013823"/>
            <a:ext cx="910828" cy="72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p:cNvCxnSpPr/>
          <p:nvPr/>
        </p:nvCxnSpPr>
        <p:spPr>
          <a:xfrm rot="16200000" flipH="1">
            <a:off x="6907292" y="2978230"/>
            <a:ext cx="642938" cy="0"/>
          </a:xfrm>
          <a:prstGeom prst="line">
            <a:avLst/>
          </a:prstGeom>
        </p:spPr>
        <p:style>
          <a:lnRef idx="2">
            <a:schemeClr val="dk1"/>
          </a:lnRef>
          <a:fillRef idx="0">
            <a:schemeClr val="dk1"/>
          </a:fillRef>
          <a:effectRef idx="1">
            <a:schemeClr val="dk1"/>
          </a:effectRef>
          <a:fontRef idx="minor">
            <a:schemeClr val="tx1"/>
          </a:fontRef>
        </p:style>
      </p:cxnSp>
      <p:pic>
        <p:nvPicPr>
          <p:cNvPr id="22558" name="Picture 6" descr="C:\Users\rly\AppData\Local\Microsoft\Windows\Temporary Internet Files\Content.IE5\WJNLXC13\MC900307609[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9661" y="2067402"/>
            <a:ext cx="794147"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rot="16200000" flipH="1">
            <a:off x="5728573" y="2978230"/>
            <a:ext cx="642938" cy="0"/>
          </a:xfrm>
          <a:prstGeom prst="line">
            <a:avLst/>
          </a:prstGeom>
        </p:spPr>
        <p:style>
          <a:lnRef idx="2">
            <a:schemeClr val="dk1"/>
          </a:lnRef>
          <a:fillRef idx="0">
            <a:schemeClr val="dk1"/>
          </a:fillRef>
          <a:effectRef idx="1">
            <a:schemeClr val="dk1"/>
          </a:effectRef>
          <a:fontRef idx="minor">
            <a:schemeClr val="tx1"/>
          </a:fontRef>
        </p:style>
      </p:cxnSp>
      <p:pic>
        <p:nvPicPr>
          <p:cNvPr id="22560" name="Picture 7" descr="C:\Users\rly\AppData\Local\Microsoft\Windows\Temporary Internet Files\Content.IE5\VOF27OP8\MC900431619[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1871" y="1960246"/>
            <a:ext cx="803672"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接连接符 32"/>
          <p:cNvCxnSpPr/>
          <p:nvPr/>
        </p:nvCxnSpPr>
        <p:spPr>
          <a:xfrm rot="16200000" flipH="1">
            <a:off x="3478292" y="2978230"/>
            <a:ext cx="642938" cy="0"/>
          </a:xfrm>
          <a:prstGeom prst="line">
            <a:avLst/>
          </a:prstGeom>
        </p:spPr>
        <p:style>
          <a:lnRef idx="2">
            <a:schemeClr val="dk1"/>
          </a:lnRef>
          <a:fillRef idx="0">
            <a:schemeClr val="dk1"/>
          </a:fillRef>
          <a:effectRef idx="1">
            <a:schemeClr val="dk1"/>
          </a:effectRef>
          <a:fontRef idx="minor">
            <a:schemeClr val="tx1"/>
          </a:fontRef>
        </p:style>
      </p:cxnSp>
      <p:sp>
        <p:nvSpPr>
          <p:cNvPr id="22562" name="TextBox 33"/>
          <p:cNvSpPr txBox="1">
            <a:spLocks noChangeArrowheads="1"/>
          </p:cNvSpPr>
          <p:nvPr/>
        </p:nvSpPr>
        <p:spPr bwMode="auto">
          <a:xfrm>
            <a:off x="3531871" y="1692355"/>
            <a:ext cx="70403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350" b="0">
                <a:latin typeface="仿宋" panose="02010609060101010101" pitchFamily="49" charset="-122"/>
                <a:ea typeface="仿宋" panose="02010609060101010101" pitchFamily="49" charset="-122"/>
              </a:rPr>
              <a:t>显示器</a:t>
            </a:r>
          </a:p>
        </p:txBody>
      </p:sp>
      <p:sp>
        <p:nvSpPr>
          <p:cNvPr id="22563" name="TextBox 34"/>
          <p:cNvSpPr txBox="1">
            <a:spLocks noChangeArrowheads="1"/>
          </p:cNvSpPr>
          <p:nvPr/>
        </p:nvSpPr>
        <p:spPr bwMode="auto">
          <a:xfrm>
            <a:off x="4549855" y="1692355"/>
            <a:ext cx="5309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350" b="0">
                <a:latin typeface="仿宋" panose="02010609060101010101" pitchFamily="49" charset="-122"/>
                <a:ea typeface="仿宋" panose="02010609060101010101" pitchFamily="49" charset="-122"/>
              </a:rPr>
              <a:t>键盘</a:t>
            </a:r>
          </a:p>
        </p:txBody>
      </p:sp>
      <p:sp>
        <p:nvSpPr>
          <p:cNvPr id="22564" name="TextBox 35"/>
          <p:cNvSpPr txBox="1">
            <a:spLocks noChangeArrowheads="1"/>
          </p:cNvSpPr>
          <p:nvPr/>
        </p:nvSpPr>
        <p:spPr bwMode="auto">
          <a:xfrm>
            <a:off x="5674996" y="1692355"/>
            <a:ext cx="9637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en-US" altLang="zh-CN" sz="1350" b="0">
                <a:latin typeface="仿宋" panose="02010609060101010101" pitchFamily="49" charset="-122"/>
                <a:ea typeface="仿宋" panose="02010609060101010101" pitchFamily="49" charset="-122"/>
              </a:rPr>
              <a:t>USB</a:t>
            </a:r>
            <a:r>
              <a:rPr lang="zh-CN" altLang="en-US" sz="1350" b="0">
                <a:latin typeface="仿宋" panose="02010609060101010101" pitchFamily="49" charset="-122"/>
                <a:ea typeface="仿宋" panose="02010609060101010101" pitchFamily="49" charset="-122"/>
              </a:rPr>
              <a:t>打印机</a:t>
            </a:r>
          </a:p>
        </p:txBody>
      </p:sp>
      <p:sp>
        <p:nvSpPr>
          <p:cNvPr id="22565" name="TextBox 36"/>
          <p:cNvSpPr txBox="1">
            <a:spLocks noChangeArrowheads="1"/>
          </p:cNvSpPr>
          <p:nvPr/>
        </p:nvSpPr>
        <p:spPr bwMode="auto">
          <a:xfrm>
            <a:off x="6907294" y="1585199"/>
            <a:ext cx="70403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350" b="0">
                <a:latin typeface="仿宋" panose="02010609060101010101" pitchFamily="49" charset="-122"/>
                <a:ea typeface="仿宋" panose="02010609060101010101" pitchFamily="49" charset="-122"/>
              </a:rPr>
              <a:t>硬盘</a:t>
            </a:r>
            <a:endParaRPr lang="en-US" altLang="zh-CN" sz="1350" b="0">
              <a:latin typeface="仿宋" panose="02010609060101010101" pitchFamily="49" charset="-122"/>
              <a:ea typeface="仿宋" panose="02010609060101010101" pitchFamily="49" charset="-122"/>
            </a:endParaRPr>
          </a:p>
          <a:p>
            <a:pPr eaLnBrk="1" hangingPunct="1">
              <a:spcBef>
                <a:spcPct val="0"/>
              </a:spcBef>
              <a:buFontTx/>
              <a:buNone/>
            </a:pPr>
            <a:r>
              <a:rPr lang="zh-CN" altLang="en-US" sz="1350" b="0">
                <a:latin typeface="仿宋" panose="02010609060101010101" pitchFamily="49" charset="-122"/>
                <a:ea typeface="仿宋" panose="02010609060101010101" pitchFamily="49" charset="-122"/>
              </a:rPr>
              <a:t>驱动器</a:t>
            </a:r>
          </a:p>
        </p:txBody>
      </p:sp>
      <p:cxnSp>
        <p:nvCxnSpPr>
          <p:cNvPr id="41" name="直接连接符 40"/>
          <p:cNvCxnSpPr/>
          <p:nvPr/>
        </p:nvCxnSpPr>
        <p:spPr>
          <a:xfrm>
            <a:off x="1549481" y="4639151"/>
            <a:ext cx="5679281"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rot="5400000" flipH="1" flipV="1">
            <a:off x="6853715"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8" name="直接连接符 47"/>
          <p:cNvCxnSpPr/>
          <p:nvPr/>
        </p:nvCxnSpPr>
        <p:spPr>
          <a:xfrm rot="5400000" flipH="1" flipV="1">
            <a:off x="1174434" y="4264105"/>
            <a:ext cx="750094" cy="0"/>
          </a:xfrm>
          <a:prstGeom prst="line">
            <a:avLst/>
          </a:prstGeom>
          <a:ln w="101600" cmpd="thickThin"/>
        </p:spPr>
        <p:style>
          <a:lnRef idx="3">
            <a:schemeClr val="dk1"/>
          </a:lnRef>
          <a:fillRef idx="0">
            <a:schemeClr val="dk1"/>
          </a:fillRef>
          <a:effectRef idx="2">
            <a:schemeClr val="dk1"/>
          </a:effectRef>
          <a:fontRef idx="minor">
            <a:schemeClr val="tx1"/>
          </a:fontRef>
        </p:style>
      </p:cxnSp>
      <p:sp>
        <p:nvSpPr>
          <p:cNvPr id="22569" name="TextBox 48"/>
          <p:cNvSpPr txBox="1">
            <a:spLocks noChangeArrowheads="1"/>
          </p:cNvSpPr>
          <p:nvPr/>
        </p:nvSpPr>
        <p:spPr bwMode="auto">
          <a:xfrm>
            <a:off x="6342478" y="4639151"/>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600" b="0" dirty="0">
                <a:latin typeface="仿宋" panose="02010609060101010101" pitchFamily="49" charset="-122"/>
                <a:ea typeface="仿宋" panose="02010609060101010101" pitchFamily="49" charset="-122"/>
              </a:rPr>
              <a:t>总线</a:t>
            </a:r>
          </a:p>
        </p:txBody>
      </p:sp>
      <p:sp>
        <p:nvSpPr>
          <p:cNvPr id="22570" name="TextBox 49"/>
          <p:cNvSpPr txBox="1">
            <a:spLocks noChangeArrowheads="1"/>
          </p:cNvSpPr>
          <p:nvPr/>
        </p:nvSpPr>
        <p:spPr bwMode="auto">
          <a:xfrm>
            <a:off x="2620306" y="4997500"/>
            <a:ext cx="43172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1-1 </a:t>
            </a:r>
            <a:r>
              <a:rPr lang="zh-CN" altLang="en-US" sz="2000" dirty="0">
                <a:latin typeface="仿宋" panose="02010609060101010101" pitchFamily="49" charset="-122"/>
                <a:ea typeface="仿宋" panose="02010609060101010101" pitchFamily="49" charset="-122"/>
              </a:rPr>
              <a:t>简化个人计算机中的一些部件</a:t>
            </a:r>
          </a:p>
        </p:txBody>
      </p:sp>
    </p:spTree>
    <p:extLst>
      <p:ext uri="{BB962C8B-B14F-4D97-AF65-F5344CB8AC3E}">
        <p14:creationId xmlns:p14="http://schemas.microsoft.com/office/powerpoint/2010/main" val="1443325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051"/>
          <p:cNvSpPr>
            <a:spLocks noGrp="1" noChangeArrowheads="1"/>
          </p:cNvSpPr>
          <p:nvPr>
            <p:ph idx="1"/>
          </p:nvPr>
        </p:nvSpPr>
        <p:spPr>
          <a:xfrm>
            <a:off x="439409" y="1184565"/>
            <a:ext cx="8262918" cy="3597884"/>
          </a:xfrm>
        </p:spPr>
        <p:txBody>
          <a:bodyPr/>
          <a:lstStyle/>
          <a:p>
            <a:pPr marL="685800" lvl="1" indent="-342900">
              <a:lnSpc>
                <a:spcPct val="120000"/>
              </a:lnSpc>
              <a:spcBef>
                <a:spcPts val="0"/>
              </a:spcBef>
              <a:buFont typeface="+mj-lt"/>
              <a:buAutoNum type="arabicPeriod"/>
              <a:defRPr/>
            </a:pP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作为用户与计算机硬件系统之间的接口</a:t>
            </a:r>
          </a:p>
          <a:p>
            <a:pPr lvl="1" eaLnBrk="1" hangingPunct="1">
              <a:lnSpc>
                <a:spcPct val="120000"/>
              </a:lnSpc>
              <a:spcBef>
                <a:spcPts val="0"/>
              </a:spcBef>
              <a:buFont typeface="Wingdings" panose="05000000000000000000" pitchFamily="2" charset="2"/>
              <a:buNone/>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计算机用户需要的</a:t>
            </a:r>
            <a:r>
              <a:rPr lang="zh-CN" altLang="en-US" sz="2400" dirty="0">
                <a:solidFill>
                  <a:srgbClr val="FF0000"/>
                </a:solidFill>
                <a:latin typeface="微软雅黑" panose="020B0503020204020204" pitchFamily="34" charset="-122"/>
                <a:ea typeface="微软雅黑" panose="020B0503020204020204" pitchFamily="34" charset="-122"/>
              </a:rPr>
              <a:t>用户命令</a:t>
            </a:r>
            <a:r>
              <a:rPr lang="zh-CN" altLang="en-US" sz="2400" dirty="0">
                <a:latin typeface="微软雅黑" panose="020B0503020204020204" pitchFamily="34" charset="-122"/>
                <a:ea typeface="微软雅黑" panose="020B0503020204020204" pitchFamily="34" charset="-122"/>
              </a:rPr>
              <a:t> ：由</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实现的所有用户命令所构成的集合常被人们称为</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a:t>
            </a:r>
            <a:r>
              <a:rPr lang="en-US" altLang="zh-CN" sz="2400" dirty="0">
                <a:solidFill>
                  <a:srgbClr val="FF0000"/>
                </a:solidFill>
                <a:latin typeface="微软雅黑" panose="020B0503020204020204" pitchFamily="34" charset="-122"/>
                <a:ea typeface="微软雅黑" panose="020B0503020204020204" pitchFamily="34" charset="-122"/>
              </a:rPr>
              <a:t>Interface(</a:t>
            </a:r>
            <a:r>
              <a:rPr lang="zh-CN" altLang="en-US" sz="2400" dirty="0">
                <a:solidFill>
                  <a:srgbClr val="FF0000"/>
                </a:solidFill>
                <a:latin typeface="微软雅黑" panose="020B0503020204020204" pitchFamily="34" charset="-122"/>
                <a:ea typeface="微软雅黑" panose="020B0503020204020204" pitchFamily="34" charset="-122"/>
              </a:rPr>
              <a:t>用户接口</a:t>
            </a:r>
            <a:r>
              <a:rPr lang="en-US" altLang="zh-CN" sz="2400" i="1"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；有时也称为</a:t>
            </a:r>
            <a:r>
              <a:rPr lang="zh-CN" altLang="en-US" sz="2400" dirty="0">
                <a:solidFill>
                  <a:srgbClr val="FF0000"/>
                </a:solidFill>
                <a:latin typeface="微软雅黑" panose="020B0503020204020204" pitchFamily="34" charset="-122"/>
                <a:ea typeface="微软雅黑" panose="020B0503020204020204" pitchFamily="34" charset="-122"/>
              </a:rPr>
              <a:t>命令接口</a:t>
            </a:r>
            <a:r>
              <a:rPr lang="zh-CN" altLang="en-US" sz="2400" dirty="0">
                <a:latin typeface="微软雅黑" panose="020B0503020204020204" pitchFamily="34" charset="-122"/>
                <a:ea typeface="微软雅黑" panose="020B0503020204020204" pitchFamily="34" charset="-122"/>
              </a:rPr>
              <a:t>。</a:t>
            </a:r>
          </a:p>
          <a:p>
            <a:pPr lvl="1" eaLnBrk="1" hangingPunct="1">
              <a:lnSpc>
                <a:spcPct val="120000"/>
              </a:lnSpc>
              <a:spcBef>
                <a:spcPts val="0"/>
              </a:spcBef>
              <a:buFontTx/>
              <a:buNone/>
              <a:defRPr/>
            </a:pP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命令的表示形式：</a:t>
            </a:r>
          </a:p>
          <a:p>
            <a:pPr lvl="1" eaLnBrk="1" hangingPunct="1">
              <a:lnSpc>
                <a:spcPct val="120000"/>
              </a:lnSpc>
              <a:spcBef>
                <a:spcPts val="0"/>
              </a:spcBef>
              <a:defRPr/>
            </a:pPr>
            <a:r>
              <a:rPr lang="zh-CN" altLang="en-US" sz="2400" dirty="0">
                <a:latin typeface="微软雅黑" panose="020B0503020204020204" pitchFamily="34" charset="-122"/>
                <a:ea typeface="微软雅黑" panose="020B0503020204020204" pitchFamily="34" charset="-122"/>
              </a:rPr>
              <a:t>字符形式：较灵活但因繁琐而难记； </a:t>
            </a:r>
          </a:p>
          <a:p>
            <a:pPr lvl="1" eaLnBrk="1" hangingPunct="1">
              <a:lnSpc>
                <a:spcPct val="120000"/>
              </a:lnSpc>
              <a:spcBef>
                <a:spcPts val="0"/>
              </a:spcBef>
              <a:defRPr/>
            </a:pPr>
            <a:r>
              <a:rPr lang="zh-CN" altLang="en-US" sz="2400" dirty="0">
                <a:latin typeface="微软雅黑" panose="020B0503020204020204" pitchFamily="34" charset="-122"/>
                <a:ea typeface="微软雅黑" panose="020B0503020204020204" pitchFamily="34" charset="-122"/>
              </a:rPr>
              <a:t>菜单形式：试图在字符终端上提供友好的用户界面</a:t>
            </a:r>
            <a:endParaRPr lang="en-US" altLang="zh-CN" sz="2400" dirty="0">
              <a:latin typeface="微软雅黑" panose="020B0503020204020204" pitchFamily="34" charset="-122"/>
              <a:ea typeface="微软雅黑" panose="020B0503020204020204" pitchFamily="34" charset="-122"/>
            </a:endParaRPr>
          </a:p>
          <a:p>
            <a:pPr lvl="1" eaLnBrk="1" hangingPunct="1">
              <a:lnSpc>
                <a:spcPct val="120000"/>
              </a:lnSpc>
              <a:spcBef>
                <a:spcPts val="0"/>
              </a:spcBef>
              <a:defRPr/>
            </a:pPr>
            <a:r>
              <a:rPr lang="zh-CN" altLang="en-US" sz="2400" dirty="0">
                <a:latin typeface="微软雅黑" panose="020B0503020204020204" pitchFamily="34" charset="-122"/>
                <a:ea typeface="微软雅黑" panose="020B0503020204020204" pitchFamily="34" charset="-122"/>
              </a:rPr>
              <a:t>图形形式：因直观而易记但不灵活。</a:t>
            </a:r>
          </a:p>
          <a:p>
            <a:pPr lvl="1" eaLnBrk="1" hangingPunct="1">
              <a:lnSpc>
                <a:spcPct val="120000"/>
              </a:lnSpc>
              <a:spcBef>
                <a:spcPts val="0"/>
              </a:spcBef>
              <a:buFontTx/>
              <a:buNone/>
              <a:defRPr/>
            </a:pPr>
            <a:r>
              <a:rPr lang="zh-CN" altLang="en-US" sz="2400" dirty="0">
                <a:latin typeface="微软雅黑" panose="020B0503020204020204" pitchFamily="34" charset="-122"/>
                <a:ea typeface="微软雅黑" panose="020B0503020204020204" pitchFamily="34" charset="-122"/>
              </a:rPr>
              <a:t>●应用软件需要的</a:t>
            </a:r>
            <a:r>
              <a:rPr lang="en-US" altLang="zh-CN" sz="2400" dirty="0">
                <a:solidFill>
                  <a:srgbClr val="FF0000"/>
                </a:solidFill>
                <a:latin typeface="微软雅黑" panose="020B0503020204020204" pitchFamily="34" charset="-122"/>
                <a:ea typeface="微软雅黑" panose="020B0503020204020204" pitchFamily="34" charset="-122"/>
              </a:rPr>
              <a:t>System Call(</a:t>
            </a:r>
            <a:r>
              <a:rPr lang="zh-CN" altLang="en-US" sz="2400" dirty="0">
                <a:solidFill>
                  <a:srgbClr val="FF0000"/>
                </a:solidFill>
                <a:latin typeface="微软雅黑" panose="020B0503020204020204" pitchFamily="34" charset="-122"/>
                <a:ea typeface="微软雅黑" panose="020B0503020204020204" pitchFamily="34" charset="-122"/>
              </a:rPr>
              <a:t>系统调用</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实现的所有系统调用所构成的集合被人们称为</a:t>
            </a:r>
            <a:r>
              <a:rPr lang="zh-CN" altLang="en-US" sz="2400" dirty="0">
                <a:solidFill>
                  <a:srgbClr val="FF0000"/>
                </a:solidFill>
                <a:latin typeface="微软雅黑" panose="020B0503020204020204" pitchFamily="34" charset="-122"/>
                <a:ea typeface="微软雅黑" panose="020B0503020204020204" pitchFamily="34" charset="-122"/>
              </a:rPr>
              <a:t>程序接口</a:t>
            </a:r>
            <a:r>
              <a:rPr lang="zh-CN" altLang="en-US" sz="2400" dirty="0">
                <a:latin typeface="微软雅黑" panose="020B0503020204020204" pitchFamily="34" charset="-122"/>
                <a:ea typeface="微软雅黑" panose="020B0503020204020204" pitchFamily="34" charset="-122"/>
              </a:rPr>
              <a:t>或</a:t>
            </a:r>
            <a:r>
              <a:rPr lang="zh-CN" altLang="en-US" sz="2400" dirty="0">
                <a:solidFill>
                  <a:srgbClr val="FF0000"/>
                </a:solidFill>
                <a:latin typeface="微软雅黑" panose="020B0503020204020204" pitchFamily="34" charset="-122"/>
                <a:ea typeface="微软雅黑" panose="020B0503020204020204" pitchFamily="34" charset="-122"/>
              </a:rPr>
              <a:t>应用编程接口</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pplication </a:t>
            </a:r>
            <a:r>
              <a:rPr lang="en-US" altLang="zh-CN" sz="2400" dirty="0">
                <a:solidFill>
                  <a:srgbClr val="FF0000"/>
                </a:solidFill>
                <a:latin typeface="微软雅黑" panose="020B0503020204020204" pitchFamily="34" charset="-122"/>
                <a:ea typeface="微软雅黑" panose="020B0503020204020204" pitchFamily="34" charset="-122"/>
              </a:rPr>
              <a:t>P</a:t>
            </a:r>
            <a:r>
              <a:rPr lang="en-US" altLang="zh-CN" sz="2400" dirty="0">
                <a:latin typeface="微软雅黑" panose="020B0503020204020204" pitchFamily="34" charset="-122"/>
                <a:ea typeface="微软雅黑" panose="020B0503020204020204" pitchFamily="34" charset="-122"/>
              </a:rPr>
              <a:t>rogramming </a:t>
            </a:r>
            <a:r>
              <a:rPr lang="en-US" altLang="zh-CN" sz="2400" dirty="0" err="1">
                <a:solidFill>
                  <a:srgbClr val="FF0000"/>
                </a:solidFill>
                <a:latin typeface="微软雅黑" panose="020B0503020204020204" pitchFamily="34" charset="-122"/>
                <a:ea typeface="微软雅黑" panose="020B0503020204020204" pitchFamily="34" charset="-122"/>
              </a:rPr>
              <a:t>I</a:t>
            </a:r>
            <a:r>
              <a:rPr lang="en-US" altLang="zh-CN" sz="2400" dirty="0" err="1">
                <a:latin typeface="微软雅黑" panose="020B0503020204020204" pitchFamily="34" charset="-122"/>
                <a:ea typeface="微软雅黑" panose="020B0503020204020204" pitchFamily="34" charset="-122"/>
              </a:rPr>
              <a:t>nterface,</a:t>
            </a:r>
            <a:r>
              <a:rPr lang="en-US" altLang="zh-CN" sz="2400" dirty="0" err="1">
                <a:solidFill>
                  <a:srgbClr val="FF0000"/>
                </a:solidFill>
                <a:latin typeface="微软雅黑" panose="020B0503020204020204" pitchFamily="34" charset="-122"/>
                <a:ea typeface="微软雅黑" panose="020B0503020204020204" pitchFamily="34" charset="-122"/>
              </a:rPr>
              <a:t>API</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ts val="0"/>
              </a:spcBef>
              <a:defRPr/>
            </a:pPr>
            <a:endParaRPr lang="en-US" altLang="zh-CN" sz="2000" dirty="0">
              <a:latin typeface="微软雅黑" panose="020B0503020204020204" pitchFamily="34" charset="-122"/>
              <a:ea typeface="微软雅黑" panose="020B0503020204020204" pitchFamily="34" charset="-122"/>
            </a:endParaRPr>
          </a:p>
        </p:txBody>
      </p:sp>
      <p:sp>
        <p:nvSpPr>
          <p:cNvPr id="18435" name="Rectangle 2"/>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211053246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852562" y="1418512"/>
            <a:ext cx="6373415" cy="432197"/>
          </a:xfrm>
        </p:spPr>
        <p:txBody>
          <a:bodyPr/>
          <a:lstStyle/>
          <a:p>
            <a:pPr marL="385763" indent="-385763">
              <a:buFont typeface="Calibri" panose="020F0502020204030204" pitchFamily="34" charset="0"/>
              <a:buAutoNum type="arabicPeriod"/>
            </a:pPr>
            <a:r>
              <a:rPr lang="zh-CN" altLang="en-US" sz="2400" dirty="0">
                <a:latin typeface="微软雅黑" panose="020B0503020204020204" pitchFamily="34" charset="-122"/>
                <a:ea typeface="微软雅黑" panose="020B0503020204020204" pitchFamily="34" charset="-122"/>
                <a:cs typeface="楷体_GB2312"/>
              </a:rPr>
              <a:t>作为用户与计算机硬件系统之间的接口</a:t>
            </a:r>
          </a:p>
        </p:txBody>
      </p:sp>
      <p:sp>
        <p:nvSpPr>
          <p:cNvPr id="190468" name="Text Box 4"/>
          <p:cNvSpPr txBox="1">
            <a:spLocks noChangeArrowheads="1"/>
          </p:cNvSpPr>
          <p:nvPr/>
        </p:nvSpPr>
        <p:spPr bwMode="auto">
          <a:xfrm>
            <a:off x="2823379" y="5478064"/>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1-2  OS</a:t>
            </a:r>
            <a:r>
              <a:rPr lang="zh-CN" altLang="en-US" sz="2000" dirty="0">
                <a:latin typeface="仿宋" panose="02010609060101010101" pitchFamily="49" charset="-122"/>
                <a:ea typeface="仿宋" panose="02010609060101010101" pitchFamily="49" charset="-122"/>
              </a:rPr>
              <a:t>作为接口的示意图</a:t>
            </a:r>
          </a:p>
        </p:txBody>
      </p:sp>
      <p:sp>
        <p:nvSpPr>
          <p:cNvPr id="190469" name="AutoShape 5"/>
          <p:cNvSpPr>
            <a:spLocks noChangeArrowheads="1"/>
          </p:cNvSpPr>
          <p:nvPr/>
        </p:nvSpPr>
        <p:spPr bwMode="auto">
          <a:xfrm>
            <a:off x="1764800" y="4561284"/>
            <a:ext cx="5237560" cy="6477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dirty="0">
                <a:solidFill>
                  <a:srgbClr val="92D050"/>
                </a:solidFill>
                <a:latin typeface="Arial" panose="020B0604020202020204" pitchFamily="34" charset="0"/>
                <a:ea typeface="宋体" panose="02010600030101010101" pitchFamily="2" charset="-122"/>
              </a:rPr>
              <a:t>计算机硬件</a:t>
            </a:r>
          </a:p>
        </p:txBody>
      </p:sp>
      <p:sp>
        <p:nvSpPr>
          <p:cNvPr id="190470" name="AutoShape 6"/>
          <p:cNvSpPr>
            <a:spLocks noChangeArrowheads="1"/>
          </p:cNvSpPr>
          <p:nvPr/>
        </p:nvSpPr>
        <p:spPr bwMode="auto">
          <a:xfrm>
            <a:off x="1764799" y="4129087"/>
            <a:ext cx="4319588" cy="594122"/>
          </a:xfrm>
          <a:prstGeom prst="cube">
            <a:avLst>
              <a:gd name="adj" fmla="val 25000"/>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a:solidFill>
                  <a:srgbClr val="66FF33"/>
                </a:solidFill>
                <a:latin typeface="Arial" panose="020B0604020202020204" pitchFamily="34" charset="0"/>
                <a:ea typeface="宋体" panose="02010600030101010101" pitchFamily="2" charset="-122"/>
              </a:rPr>
              <a:t>操作系统</a:t>
            </a:r>
          </a:p>
        </p:txBody>
      </p:sp>
      <p:sp>
        <p:nvSpPr>
          <p:cNvPr id="190471" name="AutoShape 7"/>
          <p:cNvSpPr>
            <a:spLocks noChangeArrowheads="1"/>
          </p:cNvSpPr>
          <p:nvPr/>
        </p:nvSpPr>
        <p:spPr bwMode="auto">
          <a:xfrm>
            <a:off x="1764799" y="3643314"/>
            <a:ext cx="3186113" cy="64889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dirty="0">
                <a:solidFill>
                  <a:srgbClr val="FF3300"/>
                </a:solidFill>
                <a:latin typeface="Arial" panose="020B0604020202020204" pitchFamily="34" charset="0"/>
                <a:ea typeface="宋体" panose="02010600030101010101" pitchFamily="2" charset="-122"/>
              </a:rPr>
              <a:t>系统调用</a:t>
            </a:r>
            <a:r>
              <a:rPr lang="zh-CN" altLang="en-US" sz="1800" dirty="0">
                <a:solidFill>
                  <a:schemeClr val="bg1"/>
                </a:solidFill>
                <a:latin typeface="Arial" panose="020B0604020202020204" pitchFamily="34" charset="0"/>
                <a:ea typeface="宋体" panose="02010600030101010101" pitchFamily="2" charset="-122"/>
              </a:rPr>
              <a:t>，命令，图标，窗口</a:t>
            </a:r>
          </a:p>
        </p:txBody>
      </p:sp>
      <p:sp>
        <p:nvSpPr>
          <p:cNvPr id="190472" name="AutoShape 8"/>
          <p:cNvSpPr>
            <a:spLocks noChangeArrowheads="1"/>
          </p:cNvSpPr>
          <p:nvPr/>
        </p:nvSpPr>
        <p:spPr bwMode="auto">
          <a:xfrm>
            <a:off x="1764799" y="3103959"/>
            <a:ext cx="2430066" cy="701279"/>
          </a:xfrm>
          <a:prstGeom prst="cube">
            <a:avLst>
              <a:gd name="adj" fmla="val 25000"/>
            </a:avLst>
          </a:prstGeom>
          <a:solidFill>
            <a:srgbClr val="DF830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a:solidFill>
                  <a:schemeClr val="bg1"/>
                </a:solidFill>
                <a:latin typeface="Arial" panose="020B0604020202020204" pitchFamily="34" charset="0"/>
                <a:ea typeface="宋体" panose="02010600030101010101" pitchFamily="2" charset="-122"/>
              </a:rPr>
              <a:t>应用程序及实用程序</a:t>
            </a:r>
          </a:p>
        </p:txBody>
      </p:sp>
      <p:sp>
        <p:nvSpPr>
          <p:cNvPr id="190473" name="AutoShape 9"/>
          <p:cNvSpPr>
            <a:spLocks noChangeArrowheads="1"/>
          </p:cNvSpPr>
          <p:nvPr/>
        </p:nvSpPr>
        <p:spPr bwMode="auto">
          <a:xfrm>
            <a:off x="5922462" y="2887267"/>
            <a:ext cx="972741" cy="756047"/>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b="0" dirty="0">
                <a:solidFill>
                  <a:schemeClr val="bg1"/>
                </a:solidFill>
                <a:latin typeface="Arial" panose="020B0604020202020204" pitchFamily="34" charset="0"/>
                <a:ea typeface="宋体" panose="02010600030101010101" pitchFamily="2" charset="-122"/>
              </a:rPr>
              <a:t>系统</a:t>
            </a:r>
            <a:endParaRPr lang="en-US" altLang="zh-CN" sz="1800" b="0" dirty="0">
              <a:solidFill>
                <a:schemeClr val="bg1"/>
              </a:solidFill>
              <a:latin typeface="Arial" panose="020B0604020202020204" pitchFamily="34" charset="0"/>
              <a:ea typeface="宋体" panose="02010600030101010101" pitchFamily="2" charset="-122"/>
            </a:endParaRPr>
          </a:p>
          <a:p>
            <a:pPr algn="ctr" eaLnBrk="1" hangingPunct="1">
              <a:spcBef>
                <a:spcPct val="0"/>
              </a:spcBef>
              <a:buFontTx/>
              <a:buNone/>
            </a:pPr>
            <a:r>
              <a:rPr lang="zh-CN" altLang="en-US" sz="1800" b="0" dirty="0">
                <a:solidFill>
                  <a:schemeClr val="bg1"/>
                </a:solidFill>
                <a:latin typeface="Arial" panose="020B0604020202020204" pitchFamily="34" charset="0"/>
                <a:ea typeface="宋体" panose="02010600030101010101" pitchFamily="2" charset="-122"/>
              </a:rPr>
              <a:t>设计者</a:t>
            </a:r>
          </a:p>
        </p:txBody>
      </p:sp>
      <p:sp>
        <p:nvSpPr>
          <p:cNvPr id="190474" name="Line 10"/>
          <p:cNvSpPr>
            <a:spLocks noChangeShapeType="1"/>
          </p:cNvSpPr>
          <p:nvPr/>
        </p:nvSpPr>
        <p:spPr bwMode="auto">
          <a:xfrm>
            <a:off x="6348706" y="3643314"/>
            <a:ext cx="0" cy="972740"/>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475" name="AutoShape 11"/>
          <p:cNvSpPr>
            <a:spLocks noChangeArrowheads="1"/>
          </p:cNvSpPr>
          <p:nvPr/>
        </p:nvSpPr>
        <p:spPr bwMode="auto">
          <a:xfrm>
            <a:off x="4302023" y="2293144"/>
            <a:ext cx="1296590" cy="756047"/>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b="0">
                <a:solidFill>
                  <a:schemeClr val="bg1"/>
                </a:solidFill>
                <a:latin typeface="Arial" panose="020B0604020202020204" pitchFamily="34" charset="0"/>
                <a:ea typeface="宋体" panose="02010600030101010101" pitchFamily="2" charset="-122"/>
              </a:rPr>
              <a:t>程序员</a:t>
            </a:r>
          </a:p>
        </p:txBody>
      </p:sp>
      <p:sp>
        <p:nvSpPr>
          <p:cNvPr id="190476" name="Line 12"/>
          <p:cNvSpPr>
            <a:spLocks noChangeShapeType="1"/>
          </p:cNvSpPr>
          <p:nvPr/>
        </p:nvSpPr>
        <p:spPr bwMode="auto">
          <a:xfrm>
            <a:off x="5221184" y="3049190"/>
            <a:ext cx="0" cy="1134666"/>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477" name="Line 13"/>
          <p:cNvSpPr>
            <a:spLocks noChangeShapeType="1"/>
          </p:cNvSpPr>
          <p:nvPr/>
        </p:nvSpPr>
        <p:spPr bwMode="auto">
          <a:xfrm>
            <a:off x="4518715" y="3049190"/>
            <a:ext cx="0" cy="648891"/>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478" name="AutoShape 14"/>
          <p:cNvSpPr>
            <a:spLocks noChangeArrowheads="1"/>
          </p:cNvSpPr>
          <p:nvPr/>
        </p:nvSpPr>
        <p:spPr bwMode="auto">
          <a:xfrm>
            <a:off x="2304154" y="2185989"/>
            <a:ext cx="972740" cy="431006"/>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b="0">
                <a:solidFill>
                  <a:schemeClr val="bg1"/>
                </a:solidFill>
                <a:latin typeface="Arial" panose="020B0604020202020204" pitchFamily="34" charset="0"/>
                <a:ea typeface="宋体" panose="02010600030101010101" pitchFamily="2" charset="-122"/>
              </a:rPr>
              <a:t>用户</a:t>
            </a:r>
          </a:p>
        </p:txBody>
      </p:sp>
      <p:sp>
        <p:nvSpPr>
          <p:cNvPr id="190479" name="Line 15"/>
          <p:cNvSpPr>
            <a:spLocks noChangeShapeType="1"/>
          </p:cNvSpPr>
          <p:nvPr/>
        </p:nvSpPr>
        <p:spPr bwMode="auto">
          <a:xfrm>
            <a:off x="2736349" y="2616995"/>
            <a:ext cx="0" cy="540544"/>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350"/>
          </a:p>
        </p:txBody>
      </p:sp>
      <p:sp>
        <p:nvSpPr>
          <p:cNvPr id="15" name="Rectangle 2">
            <a:extLst>
              <a:ext uri="{FF2B5EF4-FFF2-40B4-BE49-F238E27FC236}">
                <a16:creationId xmlns:a16="http://schemas.microsoft.com/office/drawing/2014/main" id="{95AF7993-765D-834C-89F3-E761C5D59FAA}"/>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1731758563"/>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765710" y="1565031"/>
            <a:ext cx="7884876" cy="2181225"/>
          </a:xfrm>
        </p:spPr>
        <p:txBody>
          <a:body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操作系统应</a:t>
            </a:r>
            <a:r>
              <a:rPr lang="zh-CN" altLang="en-US" sz="2400" dirty="0">
                <a:solidFill>
                  <a:srgbClr val="FF0000"/>
                </a:solidFill>
                <a:latin typeface="微软雅黑" panose="020B0503020204020204" pitchFamily="34" charset="-122"/>
                <a:ea typeface="微软雅黑" panose="020B0503020204020204" pitchFamily="34" charset="-122"/>
              </a:rPr>
              <a:t>隐藏</a:t>
            </a:r>
            <a:r>
              <a:rPr lang="zh-CN" altLang="en-US" sz="2400" dirty="0">
                <a:latin typeface="微软雅黑" panose="020B0503020204020204" pitchFamily="34" charset="-122"/>
                <a:ea typeface="微软雅黑" panose="020B0503020204020204" pitchFamily="34" charset="-122"/>
              </a:rPr>
              <a:t>复杂的、困难的、丑陋的、特殊的硬件细节，呈现给程序（程序员）良好、清晰、优雅、一致的抽象</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操作系统的任务就是创建好的抽象，并实现和管理它所创建的抽象</a:t>
            </a:r>
          </a:p>
          <a:p>
            <a:pPr eaLnBrk="1" hangingPunct="1">
              <a:lnSpc>
                <a:spcPct val="150000"/>
              </a:lnSpc>
            </a:pPr>
            <a:endParaRPr lang="zh-CN" altLang="en-US" dirty="0"/>
          </a:p>
        </p:txBody>
      </p:sp>
      <p:sp>
        <p:nvSpPr>
          <p:cNvPr id="4" name="线形标注 2 3"/>
          <p:cNvSpPr/>
          <p:nvPr/>
        </p:nvSpPr>
        <p:spPr>
          <a:xfrm>
            <a:off x="6699120" y="3016748"/>
            <a:ext cx="1660934" cy="1017992"/>
          </a:xfrm>
          <a:prstGeom prst="borderCallout2">
            <a:avLst>
              <a:gd name="adj1" fmla="val 18750"/>
              <a:gd name="adj2" fmla="val -8333"/>
              <a:gd name="adj3" fmla="val 18750"/>
              <a:gd name="adj4" fmla="val -45304"/>
              <a:gd name="adj5" fmla="val -35407"/>
              <a:gd name="adj6" fmla="val -108948"/>
            </a:avLst>
          </a:prstGeom>
          <a:solidFill>
            <a:srgbClr val="FE0000"/>
          </a:solidFill>
          <a:effectLst>
            <a:outerShdw blurRad="50800" dist="38100" dir="5400000" algn="t" rotWithShape="0">
              <a:prstClr val="black">
                <a:alpha val="40000"/>
              </a:prstClr>
            </a:outerShdw>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bg1">
                    <a:lumMod val="95000"/>
                  </a:schemeClr>
                </a:solidFill>
                <a:latin typeface="仿宋" pitchFamily="49" charset="-122"/>
                <a:ea typeface="仿宋" pitchFamily="49" charset="-122"/>
              </a:rPr>
              <a:t>自顶向下的观点</a:t>
            </a:r>
          </a:p>
        </p:txBody>
      </p:sp>
      <p:sp>
        <p:nvSpPr>
          <p:cNvPr id="5" name="Rectangle 2">
            <a:extLst>
              <a:ext uri="{FF2B5EF4-FFF2-40B4-BE49-F238E27FC236}">
                <a16:creationId xmlns:a16="http://schemas.microsoft.com/office/drawing/2014/main" id="{A16E5C1D-19B4-C749-9826-943347732307}"/>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820300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0977" y="1475510"/>
            <a:ext cx="7560840" cy="3174358"/>
          </a:xfrm>
        </p:spPr>
        <p:txBody>
          <a:bodyPr/>
          <a:lstStyle/>
          <a:p>
            <a:pPr marL="0" indent="0" algn="just">
              <a:spcBef>
                <a:spcPct val="50000"/>
              </a:spcBef>
              <a:buNone/>
              <a:defRPr/>
            </a:pPr>
            <a:r>
              <a:rPr lang="en-US" altLang="zh-CN" sz="2400" dirty="0">
                <a:latin typeface="微软雅黑" panose="020B0503020204020204" pitchFamily="34" charset="-122"/>
                <a:ea typeface="微软雅黑" panose="020B0503020204020204" pitchFamily="34" charset="-122"/>
              </a:rPr>
              <a:t>2. OS</a:t>
            </a:r>
            <a:r>
              <a:rPr lang="zh-CN" altLang="en-US" sz="2400" dirty="0">
                <a:latin typeface="微软雅黑" panose="020B0503020204020204" pitchFamily="34" charset="-122"/>
                <a:ea typeface="微软雅黑" panose="020B0503020204020204" pitchFamily="34" charset="-122"/>
              </a:rPr>
              <a:t>作为计算机系统</a:t>
            </a:r>
            <a:r>
              <a:rPr lang="zh-CN" altLang="en-US" sz="2400" dirty="0">
                <a:solidFill>
                  <a:srgbClr val="FF0000"/>
                </a:solidFill>
                <a:latin typeface="微软雅黑" panose="020B0503020204020204" pitchFamily="34" charset="-122"/>
                <a:ea typeface="微软雅黑" panose="020B0503020204020204" pitchFamily="34" charset="-122"/>
              </a:rPr>
              <a:t>资源的管理者</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软硬件资源</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685800" lvl="1" indent="-385763" algn="just">
              <a:spcBef>
                <a:spcPct val="50000"/>
              </a:spcBef>
              <a:buFont typeface="+mj-lt"/>
              <a:buAutoNum type="arabicPeriod"/>
              <a:defRPr/>
            </a:pPr>
            <a:r>
              <a:rPr lang="zh-CN" altLang="en-US" sz="2400" dirty="0">
                <a:latin typeface="微软雅黑" panose="020B0503020204020204" pitchFamily="34" charset="-122"/>
                <a:ea typeface="微软雅黑" panose="020B0503020204020204" pitchFamily="34" charset="-122"/>
              </a:rPr>
              <a:t>处理机管理， 用于分配和控制处理机；</a:t>
            </a:r>
            <a:endParaRPr lang="en-US" altLang="zh-CN" sz="2400" dirty="0">
              <a:latin typeface="微软雅黑" panose="020B0503020204020204" pitchFamily="34" charset="-122"/>
              <a:ea typeface="微软雅黑" panose="020B0503020204020204" pitchFamily="34" charset="-122"/>
            </a:endParaRPr>
          </a:p>
          <a:p>
            <a:pPr marL="685800" lvl="1" indent="-385763" algn="just">
              <a:spcBef>
                <a:spcPct val="50000"/>
              </a:spcBef>
              <a:buFont typeface="+mj-lt"/>
              <a:buAutoNum type="arabicPeriod"/>
              <a:defRPr/>
            </a:pPr>
            <a:r>
              <a:rPr lang="zh-CN" altLang="en-US" sz="2400" dirty="0">
                <a:latin typeface="微软雅黑" panose="020B0503020204020204" pitchFamily="34" charset="-122"/>
                <a:ea typeface="微软雅黑" panose="020B0503020204020204" pitchFamily="34" charset="-122"/>
              </a:rPr>
              <a:t>存储器管理，主要负责内存的分配与回收；</a:t>
            </a:r>
            <a:endParaRPr lang="en-US" altLang="zh-CN" sz="2400" dirty="0">
              <a:latin typeface="微软雅黑" panose="020B0503020204020204" pitchFamily="34" charset="-122"/>
              <a:ea typeface="微软雅黑" panose="020B0503020204020204" pitchFamily="34" charset="-122"/>
            </a:endParaRPr>
          </a:p>
          <a:p>
            <a:pPr marL="685800" lvl="1" indent="-385763" algn="just">
              <a:spcBef>
                <a:spcPct val="50000"/>
              </a:spcBef>
              <a:buFont typeface="+mj-lt"/>
              <a:buAutoNum type="arabicPeriod"/>
              <a:defRPr/>
            </a:pP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设备管理，负责</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设备的分配与操纵；</a:t>
            </a:r>
            <a:endParaRPr lang="en-US" altLang="zh-CN" sz="2400" dirty="0">
              <a:latin typeface="微软雅黑" panose="020B0503020204020204" pitchFamily="34" charset="-122"/>
              <a:ea typeface="微软雅黑" panose="020B0503020204020204" pitchFamily="34" charset="-122"/>
            </a:endParaRPr>
          </a:p>
          <a:p>
            <a:pPr marL="685800" lvl="1" indent="-385763" algn="just">
              <a:spcBef>
                <a:spcPct val="50000"/>
              </a:spcBef>
              <a:buFont typeface="+mj-lt"/>
              <a:buAutoNum type="arabicPeriod"/>
              <a:defRPr/>
            </a:pPr>
            <a:r>
              <a:rPr lang="zh-CN" altLang="en-US" sz="2400" dirty="0">
                <a:latin typeface="微软雅黑" panose="020B0503020204020204" pitchFamily="34" charset="-122"/>
                <a:ea typeface="微软雅黑" panose="020B0503020204020204" pitchFamily="34" charset="-122"/>
              </a:rPr>
              <a:t>文件管理，负责文件的存取、共享和保护。</a:t>
            </a:r>
          </a:p>
          <a:p>
            <a:pPr algn="just" eaLnBrk="1" hangingPunct="1">
              <a:spcBef>
                <a:spcPct val="50000"/>
              </a:spcBef>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对于</a:t>
            </a:r>
            <a:r>
              <a:rPr lang="zh-CN" altLang="en-US" sz="2400" dirty="0">
                <a:solidFill>
                  <a:srgbClr val="FF0000"/>
                </a:solidFill>
                <a:latin typeface="微软雅黑" panose="020B0503020204020204" pitchFamily="34" charset="-122"/>
                <a:ea typeface="微软雅黑" panose="020B0503020204020204" pitchFamily="34" charset="-122"/>
              </a:rPr>
              <a:t>多用户系统，</a:t>
            </a:r>
            <a:r>
              <a:rPr lang="zh-CN" altLang="en-US" sz="2400" dirty="0">
                <a:latin typeface="微软雅黑" panose="020B0503020204020204" pitchFamily="34" charset="-122"/>
                <a:ea typeface="微软雅黑" panose="020B0503020204020204" pitchFamily="34" charset="-122"/>
              </a:rPr>
              <a:t>需要管理共享资源，避免发生冲突。</a:t>
            </a:r>
            <a:endParaRPr lang="en-US" altLang="zh-CN" sz="2400" dirty="0">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a16="http://schemas.microsoft.com/office/drawing/2014/main" id="{95A2CD8B-977E-8E45-ABA8-B60F6AA56128}"/>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209381375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p:cNvSpPr>
            <a:spLocks noGrp="1"/>
          </p:cNvSpPr>
          <p:nvPr>
            <p:ph idx="1"/>
          </p:nvPr>
        </p:nvSpPr>
        <p:spPr>
          <a:xfrm>
            <a:off x="485336" y="1539971"/>
            <a:ext cx="8435280" cy="3394472"/>
          </a:xfrm>
        </p:spPr>
        <p:txBody>
          <a:bodyPr/>
          <a:lstStyle/>
          <a:p>
            <a:pPr eaLnBrk="1" hangingPunct="1"/>
            <a:r>
              <a:rPr lang="zh-CN" altLang="en-US" sz="2400" dirty="0">
                <a:latin typeface="微软雅黑" panose="020B0503020204020204" pitchFamily="34" charset="-122"/>
                <a:ea typeface="微软雅黑" panose="020B0503020204020204" pitchFamily="34" charset="-122"/>
              </a:rPr>
              <a:t>操作系统的任务在</a:t>
            </a:r>
            <a:r>
              <a:rPr lang="zh-CN" altLang="en-US" sz="2400" dirty="0">
                <a:solidFill>
                  <a:srgbClr val="FF0000"/>
                </a:solidFill>
                <a:latin typeface="微软雅黑" panose="020B0503020204020204" pitchFamily="34" charset="-122"/>
                <a:ea typeface="微软雅黑" panose="020B0503020204020204" pitchFamily="34" charset="-122"/>
              </a:rPr>
              <a:t>相互竞争</a:t>
            </a:r>
            <a:r>
              <a:rPr lang="zh-CN" altLang="en-US" sz="2400" dirty="0">
                <a:latin typeface="微软雅黑" panose="020B0503020204020204" pitchFamily="34" charset="-122"/>
                <a:ea typeface="微软雅黑" panose="020B0503020204020204" pitchFamily="34" charset="-122"/>
              </a:rPr>
              <a:t>的程序之间</a:t>
            </a:r>
            <a:r>
              <a:rPr lang="zh-CN" altLang="en-US" sz="2400" dirty="0">
                <a:solidFill>
                  <a:srgbClr val="FF0000"/>
                </a:solidFill>
                <a:latin typeface="微软雅黑" panose="020B0503020204020204" pitchFamily="34" charset="-122"/>
                <a:ea typeface="微软雅黑" panose="020B0503020204020204" pitchFamily="34" charset="-122"/>
              </a:rPr>
              <a:t>有序</a:t>
            </a:r>
            <a:r>
              <a:rPr lang="zh-CN" altLang="en-US" sz="2400" dirty="0">
                <a:latin typeface="微软雅黑" panose="020B0503020204020204" pitchFamily="34" charset="-122"/>
                <a:ea typeface="微软雅黑" panose="020B0503020204020204" pitchFamily="34" charset="-122"/>
              </a:rPr>
              <a:t>地控制对硬件设备的分配</a:t>
            </a:r>
            <a:endParaRPr lang="en-US" altLang="zh-CN" sz="2400" dirty="0">
              <a:latin typeface="微软雅黑" panose="020B0503020204020204" pitchFamily="34" charset="-122"/>
              <a:ea typeface="微软雅黑" panose="020B0503020204020204" pitchFamily="34" charset="-122"/>
            </a:endParaRPr>
          </a:p>
          <a:p>
            <a:pPr eaLnBrk="1" hangingPunct="1"/>
            <a:endParaRPr lang="en-US" altLang="zh-CN"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资源管理包括用以下两种不同的方式实现</a:t>
            </a:r>
            <a:r>
              <a:rPr lang="zh-CN" altLang="en-US" sz="2400" dirty="0">
                <a:solidFill>
                  <a:srgbClr val="FF0000"/>
                </a:solidFill>
                <a:latin typeface="微软雅黑" panose="020B0503020204020204" pitchFamily="34" charset="-122"/>
                <a:ea typeface="微软雅黑" panose="020B0503020204020204" pitchFamily="34" charset="-122"/>
              </a:rPr>
              <a:t>多路复用（共享）</a:t>
            </a:r>
            <a:r>
              <a:rPr lang="zh-CN" altLang="en-US" sz="2400" dirty="0">
                <a:latin typeface="微软雅黑" panose="020B0503020204020204" pitchFamily="34" charset="-122"/>
                <a:ea typeface="微软雅黑" panose="020B0503020204020204" pitchFamily="34" charset="-122"/>
              </a:rPr>
              <a:t>资源</a:t>
            </a:r>
            <a:endParaRPr lang="en-US" altLang="zh-CN" sz="2400" dirty="0">
              <a:latin typeface="微软雅黑" panose="020B0503020204020204" pitchFamily="34" charset="-122"/>
              <a:ea typeface="微软雅黑" panose="020B0503020204020204" pitchFamily="34" charset="-122"/>
            </a:endParaRPr>
          </a:p>
          <a:p>
            <a:pPr marL="685800" lvl="1" indent="-342900">
              <a:buFont typeface="Calibri" panose="020F0502020204030204" pitchFamily="34" charset="0"/>
              <a:buAutoNum type="arabicPeriod"/>
            </a:pPr>
            <a:r>
              <a:rPr lang="zh-CN" altLang="en-US" sz="2400" dirty="0">
                <a:solidFill>
                  <a:srgbClr val="FF0000"/>
                </a:solidFill>
                <a:latin typeface="微软雅黑" panose="020B0503020204020204" pitchFamily="34" charset="-122"/>
                <a:ea typeface="微软雅黑" panose="020B0503020204020204" pitchFamily="34" charset="-122"/>
              </a:rPr>
              <a:t>在时间上复用</a:t>
            </a:r>
            <a:r>
              <a:rPr lang="zh-CN" altLang="en-US" sz="2400" dirty="0">
                <a:latin typeface="微软雅黑" panose="020B0503020204020204" pitchFamily="34" charset="-122"/>
                <a:ea typeface="微软雅黑" panose="020B0503020204020204" pitchFamily="34" charset="-122"/>
              </a:rPr>
              <a:t>：当一种资源在时间上复用时，不同的程序“轮流”实用它；例如</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、打印机等</a:t>
            </a:r>
            <a:endParaRPr lang="en-US" altLang="zh-CN" sz="2400" dirty="0">
              <a:latin typeface="微软雅黑" panose="020B0503020204020204" pitchFamily="34" charset="-122"/>
              <a:ea typeface="微软雅黑" panose="020B0503020204020204" pitchFamily="34" charset="-122"/>
            </a:endParaRPr>
          </a:p>
          <a:p>
            <a:pPr marL="685800" lvl="1" indent="-342900">
              <a:buFont typeface="Calibri" panose="020F0502020204030204" pitchFamily="34" charset="0"/>
              <a:buAutoNum type="arabicPeriod"/>
            </a:pPr>
            <a:r>
              <a:rPr lang="zh-CN" altLang="en-US" sz="2400" dirty="0">
                <a:solidFill>
                  <a:srgbClr val="FF0000"/>
                </a:solidFill>
                <a:latin typeface="微软雅黑" panose="020B0503020204020204" pitchFamily="34" charset="-122"/>
                <a:ea typeface="微软雅黑" panose="020B0503020204020204" pitchFamily="34" charset="-122"/>
              </a:rPr>
              <a:t>在空间上复用</a:t>
            </a:r>
            <a:r>
              <a:rPr lang="zh-CN" altLang="en-US" sz="2400" dirty="0">
                <a:latin typeface="微软雅黑" panose="020B0503020204020204" pitchFamily="34" charset="-122"/>
                <a:ea typeface="微软雅黑" panose="020B0503020204020204" pitchFamily="34" charset="-122"/>
              </a:rPr>
              <a:t>：每个客户都得到资源的一部分；例如内存、磁盘等</a:t>
            </a:r>
          </a:p>
        </p:txBody>
      </p:sp>
      <p:sp>
        <p:nvSpPr>
          <p:cNvPr id="6" name="线形标注 2 5"/>
          <p:cNvSpPr/>
          <p:nvPr/>
        </p:nvSpPr>
        <p:spPr>
          <a:xfrm>
            <a:off x="6077583" y="4934443"/>
            <a:ext cx="1660934" cy="577394"/>
          </a:xfrm>
          <a:prstGeom prst="borderCallout2">
            <a:avLst>
              <a:gd name="adj1" fmla="val 16313"/>
              <a:gd name="adj2" fmla="val 2678"/>
              <a:gd name="adj3" fmla="val 18750"/>
              <a:gd name="adj4" fmla="val -45304"/>
              <a:gd name="adj5" fmla="val -511956"/>
              <a:gd name="adj6" fmla="val -137234"/>
            </a:avLst>
          </a:prstGeom>
          <a:solidFill>
            <a:srgbClr val="FE0000"/>
          </a:solidFill>
          <a:effectLst>
            <a:outerShdw blurRad="50800" dist="38100" dir="5400000" algn="t" rotWithShape="0">
              <a:prstClr val="black">
                <a:alpha val="40000"/>
              </a:prstClr>
            </a:outerShdw>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solidFill>
                  <a:schemeClr val="tx1"/>
                </a:solidFill>
                <a:latin typeface="仿宋" pitchFamily="49" charset="-122"/>
                <a:ea typeface="仿宋" pitchFamily="49" charset="-122"/>
              </a:rPr>
              <a:t>自底向上的</a:t>
            </a:r>
            <a:endParaRPr lang="en-US" altLang="zh-CN" b="1" dirty="0">
              <a:solidFill>
                <a:schemeClr val="tx1"/>
              </a:solidFill>
              <a:latin typeface="仿宋" pitchFamily="49" charset="-122"/>
              <a:ea typeface="仿宋" pitchFamily="49" charset="-122"/>
            </a:endParaRPr>
          </a:p>
          <a:p>
            <a:pPr algn="ctr" eaLnBrk="1" hangingPunct="1">
              <a:defRPr/>
            </a:pPr>
            <a:r>
              <a:rPr lang="zh-CN" altLang="en-US" b="1" dirty="0">
                <a:solidFill>
                  <a:schemeClr val="tx1"/>
                </a:solidFill>
                <a:latin typeface="仿宋" pitchFamily="49" charset="-122"/>
                <a:ea typeface="仿宋" pitchFamily="49" charset="-122"/>
              </a:rPr>
              <a:t>观点</a:t>
            </a:r>
          </a:p>
        </p:txBody>
      </p:sp>
      <p:sp>
        <p:nvSpPr>
          <p:cNvPr id="4" name="Rectangle 2">
            <a:extLst>
              <a:ext uri="{FF2B5EF4-FFF2-40B4-BE49-F238E27FC236}">
                <a16:creationId xmlns:a16="http://schemas.microsoft.com/office/drawing/2014/main" id="{F9D51383-2662-284E-9F5E-EDFD6C04A2FA}"/>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2060774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68312AFE-20BD-4F3C-8858-5BEE0398B614}"/>
              </a:ext>
            </a:extLst>
          </p:cNvPr>
          <p:cNvSpPr>
            <a:spLocks noGrp="1" noChangeArrowheads="1"/>
          </p:cNvSpPr>
          <p:nvPr>
            <p:ph idx="1"/>
          </p:nvPr>
        </p:nvSpPr>
        <p:spPr>
          <a:xfrm>
            <a:off x="304800" y="1270000"/>
            <a:ext cx="8610600" cy="5031740"/>
          </a:xfrm>
        </p:spPr>
        <p:txBody>
          <a:bodyPr/>
          <a:lstStyle/>
          <a:p>
            <a:pPr algn="just">
              <a:lnSpc>
                <a:spcPct val="110000"/>
              </a:lnSpc>
              <a:spcBef>
                <a:spcPts val="150"/>
              </a:spcBef>
            </a:pPr>
            <a:r>
              <a:rPr lang="en-US" altLang="zh-CN" sz="2400" dirty="0">
                <a:latin typeface="Microsoft YaHei" panose="020B0503020204020204" pitchFamily="34" charset="-122"/>
                <a:ea typeface="Microsoft YaHei" panose="020B0503020204020204" pitchFamily="34" charset="-122"/>
              </a:rPr>
              <a:t>C01</a:t>
            </a:r>
            <a:r>
              <a:rPr lang="zh-CN" altLang="zh-CN" sz="2400" dirty="0">
                <a:latin typeface="Microsoft YaHei" panose="020B0503020204020204" pitchFamily="34" charset="-122"/>
                <a:ea typeface="Microsoft YaHei" panose="020B0503020204020204" pitchFamily="34" charset="-122"/>
              </a:rPr>
              <a:t>：要求学生从系统级上</a:t>
            </a:r>
            <a:r>
              <a:rPr lang="zh-CN" altLang="zh-CN" sz="2400" b="1" dirty="0">
                <a:solidFill>
                  <a:srgbClr val="FF0000"/>
                </a:solidFill>
                <a:latin typeface="Microsoft YaHei" panose="020B0503020204020204" pitchFamily="34" charset="-122"/>
                <a:ea typeface="Microsoft YaHei" panose="020B0503020204020204" pitchFamily="34" charset="-122"/>
              </a:rPr>
              <a:t>掌握分析和设计计算机操作系统的基本思路</a:t>
            </a:r>
            <a:r>
              <a:rPr lang="zh-CN" altLang="zh-CN" sz="2400" dirty="0">
                <a:latin typeface="Microsoft YaHei" panose="020B0503020204020204" pitchFamily="34" charset="-122"/>
                <a:ea typeface="Microsoft YaHei" panose="020B0503020204020204" pitchFamily="34" charset="-122"/>
              </a:rPr>
              <a:t>，对内核、进程、线程等核心概念具有系统级的认识与理解。</a:t>
            </a:r>
            <a:endParaRPr lang="en-US" altLang="zh-CN" sz="2400" dirty="0">
              <a:latin typeface="Microsoft YaHei" panose="020B0503020204020204" pitchFamily="34" charset="-122"/>
              <a:ea typeface="Microsoft YaHei" panose="020B0503020204020204" pitchFamily="34" charset="-122"/>
            </a:endParaRPr>
          </a:p>
          <a:p>
            <a:pPr algn="just">
              <a:lnSpc>
                <a:spcPct val="110000"/>
              </a:lnSpc>
              <a:spcBef>
                <a:spcPts val="150"/>
              </a:spcBef>
            </a:pPr>
            <a:r>
              <a:rPr lang="en-US" altLang="zh-CN" sz="2400" dirty="0">
                <a:latin typeface="Microsoft YaHei" panose="020B0503020204020204" pitchFamily="34" charset="-122"/>
                <a:ea typeface="Microsoft YaHei" panose="020B0503020204020204" pitchFamily="34" charset="-122"/>
              </a:rPr>
              <a:t>C02</a:t>
            </a:r>
            <a:r>
              <a:rPr lang="zh-CN" altLang="zh-CN" sz="2400" dirty="0">
                <a:latin typeface="Microsoft YaHei" panose="020B0503020204020204" pitchFamily="34" charset="-122"/>
                <a:ea typeface="Microsoft YaHei" panose="020B0503020204020204" pitchFamily="34" charset="-122"/>
              </a:rPr>
              <a:t>：要求学生</a:t>
            </a:r>
            <a:r>
              <a:rPr lang="zh-CN" altLang="zh-CN" sz="2400" b="1" dirty="0">
                <a:solidFill>
                  <a:srgbClr val="FF0000"/>
                </a:solidFill>
                <a:latin typeface="Microsoft YaHei" panose="020B0503020204020204" pitchFamily="34" charset="-122"/>
                <a:ea typeface="Microsoft YaHei" panose="020B0503020204020204" pitchFamily="34" charset="-122"/>
              </a:rPr>
              <a:t>理解操作系统的设计原理、框架、目标、各部分的工作原理</a:t>
            </a:r>
            <a:r>
              <a:rPr lang="zh-CN" altLang="zh-CN" sz="2400" dirty="0">
                <a:latin typeface="Microsoft YaHei" panose="020B0503020204020204" pitchFamily="34" charset="-122"/>
                <a:ea typeface="Microsoft YaHei" panose="020B0503020204020204" pitchFamily="34" charset="-122"/>
              </a:rPr>
              <a:t>，能够从系统级上应用内核、进程、线程等核心概念对操作系统进行设计并改进等。</a:t>
            </a:r>
            <a:endParaRPr lang="en-US" altLang="zh-CN" sz="2400" dirty="0">
              <a:latin typeface="Microsoft YaHei" panose="020B0503020204020204" pitchFamily="34" charset="-122"/>
              <a:ea typeface="Microsoft YaHei" panose="020B0503020204020204" pitchFamily="34" charset="-122"/>
            </a:endParaRPr>
          </a:p>
          <a:p>
            <a:pPr algn="just">
              <a:lnSpc>
                <a:spcPct val="110000"/>
              </a:lnSpc>
              <a:spcBef>
                <a:spcPts val="150"/>
              </a:spcBef>
            </a:pPr>
            <a:r>
              <a:rPr lang="en-US" altLang="zh-CN" sz="2400" dirty="0">
                <a:latin typeface="Microsoft YaHei" panose="020B0503020204020204" pitchFamily="34" charset="-122"/>
                <a:ea typeface="Microsoft YaHei" panose="020B0503020204020204" pitchFamily="34" charset="-122"/>
              </a:rPr>
              <a:t>C03</a:t>
            </a:r>
            <a:r>
              <a:rPr lang="zh-CN" altLang="zh-CN" sz="2400" dirty="0">
                <a:latin typeface="Microsoft YaHei" panose="020B0503020204020204" pitchFamily="34" charset="-122"/>
                <a:ea typeface="Microsoft YaHei" panose="020B0503020204020204" pitchFamily="34" charset="-122"/>
              </a:rPr>
              <a:t>：要求学生能够</a:t>
            </a:r>
            <a:r>
              <a:rPr lang="zh-CN" altLang="zh-CN" sz="2400" b="1" dirty="0">
                <a:solidFill>
                  <a:srgbClr val="FF0000"/>
                </a:solidFill>
                <a:latin typeface="Microsoft YaHei" panose="020B0503020204020204" pitchFamily="34" charset="-122"/>
                <a:ea typeface="Microsoft YaHei" panose="020B0503020204020204" pitchFamily="34" charset="-122"/>
              </a:rPr>
              <a:t>理解各类操作系统中的经典问题和典型应用</a:t>
            </a:r>
            <a:r>
              <a:rPr lang="zh-CN" altLang="zh-CN" sz="2400" dirty="0">
                <a:latin typeface="Microsoft YaHei" panose="020B0503020204020204" pitchFamily="34" charset="-122"/>
                <a:ea typeface="Microsoft YaHei" panose="020B0503020204020204" pitchFamily="34" charset="-122"/>
              </a:rPr>
              <a:t>，并搭建</a:t>
            </a:r>
            <a:r>
              <a:rPr lang="en-US" altLang="zh-CN" sz="2400" dirty="0">
                <a:latin typeface="Microsoft YaHei" panose="020B0503020204020204" pitchFamily="34" charset="-122"/>
                <a:ea typeface="Microsoft YaHei" panose="020B0503020204020204" pitchFamily="34" charset="-122"/>
              </a:rPr>
              <a:t>Linux</a:t>
            </a:r>
            <a:r>
              <a:rPr lang="zh-CN" altLang="zh-CN" sz="2400" dirty="0">
                <a:latin typeface="Microsoft YaHei" panose="020B0503020204020204" pitchFamily="34" charset="-122"/>
                <a:ea typeface="Microsoft YaHei" panose="020B0503020204020204" pitchFamily="34" charset="-122"/>
              </a:rPr>
              <a:t>环境</a:t>
            </a:r>
            <a:r>
              <a:rPr lang="en-US" altLang="zh-CN" sz="2400" dirty="0">
                <a:latin typeface="Microsoft YaHei" panose="020B0503020204020204" pitchFamily="34" charset="-122"/>
                <a:ea typeface="Microsoft YaHei" panose="020B0503020204020204" pitchFamily="34" charset="-122"/>
              </a:rPr>
              <a:t>Centos 6.0</a:t>
            </a:r>
            <a:r>
              <a:rPr lang="zh-CN" altLang="zh-CN" sz="2400" dirty="0">
                <a:latin typeface="Microsoft YaHei" panose="020B0503020204020204" pitchFamily="34" charset="-122"/>
                <a:ea typeface="Microsoft YaHei" panose="020B0503020204020204" pitchFamily="34" charset="-122"/>
              </a:rPr>
              <a:t>，开展相应的实验，实现这些经典问题及应用。</a:t>
            </a:r>
          </a:p>
          <a:p>
            <a:pPr algn="just">
              <a:lnSpc>
                <a:spcPct val="110000"/>
              </a:lnSpc>
              <a:spcBef>
                <a:spcPts val="150"/>
              </a:spcBef>
            </a:pPr>
            <a:r>
              <a:rPr lang="en-US" altLang="zh-CN" sz="2400" dirty="0">
                <a:latin typeface="Microsoft YaHei" panose="020B0503020204020204" pitchFamily="34" charset="-122"/>
                <a:ea typeface="Microsoft YaHei" panose="020B0503020204020204" pitchFamily="34" charset="-122"/>
              </a:rPr>
              <a:t>C04</a:t>
            </a:r>
            <a:r>
              <a:rPr lang="zh-CN" altLang="zh-CN" sz="2400" dirty="0">
                <a:latin typeface="Microsoft YaHei" panose="020B0503020204020204" pitchFamily="34" charset="-122"/>
                <a:ea typeface="Microsoft YaHei" panose="020B0503020204020204" pitchFamily="34" charset="-122"/>
              </a:rPr>
              <a:t>：要求学生理解计算机操作系统的关键功能，并搭建</a:t>
            </a:r>
            <a:r>
              <a:rPr lang="en-US" altLang="zh-CN" sz="2400" dirty="0">
                <a:latin typeface="Microsoft YaHei" panose="020B0503020204020204" pitchFamily="34" charset="-122"/>
                <a:ea typeface="Microsoft YaHei" panose="020B0503020204020204" pitchFamily="34" charset="-122"/>
              </a:rPr>
              <a:t>Linux</a:t>
            </a:r>
            <a:r>
              <a:rPr lang="zh-CN" altLang="zh-CN" sz="2400" dirty="0">
                <a:latin typeface="Microsoft YaHei" panose="020B0503020204020204" pitchFamily="34" charset="-122"/>
                <a:ea typeface="Microsoft YaHei" panose="020B0503020204020204" pitchFamily="34" charset="-122"/>
              </a:rPr>
              <a:t>环境</a:t>
            </a:r>
            <a:r>
              <a:rPr lang="en-US" altLang="zh-CN" sz="2400" dirty="0">
                <a:latin typeface="Microsoft YaHei" panose="020B0503020204020204" pitchFamily="34" charset="-122"/>
                <a:ea typeface="Microsoft YaHei" panose="020B0503020204020204" pitchFamily="34" charset="-122"/>
              </a:rPr>
              <a:t>Centos 6.0</a:t>
            </a:r>
            <a:r>
              <a:rPr lang="zh-CN" altLang="zh-CN" sz="2400" dirty="0">
                <a:latin typeface="Microsoft YaHei" panose="020B0503020204020204" pitchFamily="34" charset="-122"/>
                <a:ea typeface="Microsoft YaHei" panose="020B0503020204020204" pitchFamily="34" charset="-122"/>
              </a:rPr>
              <a:t>，开展相应的实验，实现这些关键功能</a:t>
            </a:r>
            <a:r>
              <a:rPr lang="en-US" altLang="zh-CN" sz="2400" dirty="0">
                <a:latin typeface="Microsoft YaHei" panose="020B0503020204020204" pitchFamily="34" charset="-122"/>
                <a:ea typeface="Microsoft YaHei" panose="020B0503020204020204" pitchFamily="34" charset="-122"/>
              </a:rPr>
              <a:t>, </a:t>
            </a:r>
            <a:r>
              <a:rPr lang="zh-CN" altLang="zh-CN" sz="2400" b="1" dirty="0">
                <a:solidFill>
                  <a:srgbClr val="FF0000"/>
                </a:solidFill>
                <a:latin typeface="Microsoft YaHei" panose="020B0503020204020204" pitchFamily="34" charset="-122"/>
                <a:ea typeface="Microsoft YaHei" panose="020B0503020204020204" pitchFamily="34" charset="-122"/>
              </a:rPr>
              <a:t>培养系统能力和解决复杂工程问题的能力</a:t>
            </a:r>
            <a:r>
              <a:rPr lang="zh-CN" altLang="zh-CN" sz="2400" dirty="0">
                <a:latin typeface="Microsoft YaHei" panose="020B0503020204020204" pitchFamily="34" charset="-122"/>
                <a:ea typeface="Microsoft YaHei" panose="020B0503020204020204" pitchFamily="34" charset="-122"/>
              </a:rPr>
              <a:t>。</a:t>
            </a:r>
            <a:endParaRPr lang="zh-CN" altLang="en-US" sz="2800" b="1" dirty="0">
              <a:solidFill>
                <a:srgbClr val="FF0000"/>
              </a:solidFill>
              <a:latin typeface="Microsoft YaHei" panose="020B0503020204020204" pitchFamily="34" charset="-122"/>
              <a:ea typeface="Microsoft YaHei" panose="020B0503020204020204" pitchFamily="34" charset="-122"/>
            </a:endParaRPr>
          </a:p>
        </p:txBody>
      </p:sp>
      <p:sp>
        <p:nvSpPr>
          <p:cNvPr id="6147" name="Rectangle 4">
            <a:extLst>
              <a:ext uri="{FF2B5EF4-FFF2-40B4-BE49-F238E27FC236}">
                <a16:creationId xmlns:a16="http://schemas.microsoft.com/office/drawing/2014/main" id="{13531C9B-F907-4635-83A3-776C02F1DFEE}"/>
              </a:ext>
            </a:extLst>
          </p:cNvPr>
          <p:cNvSpPr>
            <a:spLocks noGrp="1" noChangeArrowheads="1"/>
          </p:cNvSpPr>
          <p:nvPr>
            <p:ph type="title" idx="4294967295"/>
          </p:nvPr>
        </p:nvSpPr>
        <p:spPr>
          <a:xfrm>
            <a:off x="1431925" y="293688"/>
            <a:ext cx="7712075" cy="606425"/>
          </a:xfrm>
          <a:prstGeom prst="rect">
            <a:avLst/>
          </a:prstGeom>
        </p:spPr>
        <p:txBody>
          <a:bodyPr/>
          <a:lstStyle/>
          <a:p>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课程目标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 calcmode="lin" valueType="num">
                                      <p:cBhvr additive="base">
                                        <p:cTn id="7" dur="500" fill="hold"/>
                                        <p:tgtEl>
                                          <p:spTgt spid="182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2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2275">
                                            <p:txEl>
                                              <p:pRg st="1" end="1"/>
                                            </p:txEl>
                                          </p:spTgt>
                                        </p:tgtEl>
                                        <p:attrNameLst>
                                          <p:attrName>style.visibility</p:attrName>
                                        </p:attrNameLst>
                                      </p:cBhvr>
                                      <p:to>
                                        <p:strVal val="visible"/>
                                      </p:to>
                                    </p:set>
                                    <p:anim calcmode="lin" valueType="num">
                                      <p:cBhvr additive="base">
                                        <p:cTn id="13" dur="500" fill="hold"/>
                                        <p:tgtEl>
                                          <p:spTgt spid="1822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22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2275">
                                            <p:txEl>
                                              <p:pRg st="2" end="2"/>
                                            </p:txEl>
                                          </p:spTgt>
                                        </p:tgtEl>
                                        <p:attrNameLst>
                                          <p:attrName>style.visibility</p:attrName>
                                        </p:attrNameLst>
                                      </p:cBhvr>
                                      <p:to>
                                        <p:strVal val="visible"/>
                                      </p:to>
                                    </p:set>
                                    <p:anim calcmode="lin" valueType="num">
                                      <p:cBhvr additive="base">
                                        <p:cTn id="19" dur="500" fill="hold"/>
                                        <p:tgtEl>
                                          <p:spTgt spid="1822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22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2275">
                                            <p:txEl>
                                              <p:pRg st="3" end="3"/>
                                            </p:txEl>
                                          </p:spTgt>
                                        </p:tgtEl>
                                        <p:attrNameLst>
                                          <p:attrName>style.visibility</p:attrName>
                                        </p:attrNameLst>
                                      </p:cBhvr>
                                      <p:to>
                                        <p:strVal val="visible"/>
                                      </p:to>
                                    </p:set>
                                    <p:anim calcmode="lin" valueType="num">
                                      <p:cBhvr additive="base">
                                        <p:cTn id="25" dur="500" fill="hold"/>
                                        <p:tgtEl>
                                          <p:spTgt spid="1822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22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3968" y="1729832"/>
            <a:ext cx="7884876" cy="3456384"/>
          </a:xfrm>
        </p:spPr>
        <p:txBody>
          <a:bodyPr/>
          <a:lstStyle/>
          <a:p>
            <a:pPr marL="0" indent="0" algn="just">
              <a:spcBef>
                <a:spcPct val="50000"/>
              </a:spcBef>
              <a:buNone/>
              <a:defRPr/>
            </a:pPr>
            <a:r>
              <a:rPr lang="en-US" altLang="zh-CN" sz="2400" b="1" dirty="0">
                <a:solidFill>
                  <a:srgbClr val="002060"/>
                </a:solidFill>
                <a:latin typeface="微软雅黑" panose="020B0503020204020204" pitchFamily="34" charset="-122"/>
                <a:ea typeface="微软雅黑" panose="020B0503020204020204" pitchFamily="34" charset="-122"/>
              </a:rPr>
              <a:t>3. OS</a:t>
            </a:r>
            <a:r>
              <a:rPr lang="zh-CN" altLang="en-US" sz="2400" b="1" dirty="0">
                <a:solidFill>
                  <a:srgbClr val="002060"/>
                </a:solidFill>
                <a:latin typeface="微软雅黑" panose="020B0503020204020204" pitchFamily="34" charset="-122"/>
                <a:ea typeface="微软雅黑" panose="020B0503020204020204" pitchFamily="34" charset="-122"/>
              </a:rPr>
              <a:t>用作扩充机器</a:t>
            </a:r>
          </a:p>
          <a:p>
            <a:pPr lvl="1" algn="just" eaLnBrk="1" hangingPunct="1">
              <a:spcBef>
                <a:spcPct val="50000"/>
              </a:spcBef>
              <a:defRPr/>
            </a:pPr>
            <a:r>
              <a:rPr lang="zh-CN" altLang="en-US" sz="2400" dirty="0">
                <a:solidFill>
                  <a:srgbClr val="FF0000"/>
                </a:solidFill>
                <a:latin typeface="微软雅黑" panose="020B0503020204020204" pitchFamily="34" charset="-122"/>
                <a:ea typeface="微软雅黑" panose="020B0503020204020204" pitchFamily="34" charset="-122"/>
              </a:rPr>
              <a:t>裸机：完全无软件的计算机系统。</a:t>
            </a:r>
            <a:endParaRPr lang="en-US" altLang="zh-CN" sz="2400" dirty="0">
              <a:solidFill>
                <a:srgbClr val="FF0000"/>
              </a:solidFill>
              <a:latin typeface="微软雅黑" panose="020B0503020204020204" pitchFamily="34" charset="-122"/>
              <a:ea typeface="微软雅黑" panose="020B0503020204020204" pitchFamily="34" charset="-122"/>
            </a:endParaRPr>
          </a:p>
          <a:p>
            <a:pPr lvl="1" algn="just" eaLnBrk="1" hangingPunct="1">
              <a:spcBef>
                <a:spcPct val="50000"/>
              </a:spcBef>
              <a:defRPr/>
            </a:pPr>
            <a:r>
              <a:rPr lang="zh-CN" altLang="en-US" sz="2400" dirty="0">
                <a:latin typeface="微软雅黑" panose="020B0503020204020204" pitchFamily="34" charset="-122"/>
                <a:ea typeface="微软雅黑" panose="020B0503020204020204" pitchFamily="34" charset="-122"/>
              </a:rPr>
              <a:t>操作系统用作扩充机器功能，使其便于使用</a:t>
            </a:r>
          </a:p>
          <a:p>
            <a:pPr lvl="1" algn="just" eaLnBrk="1" hangingPunct="1">
              <a:spcBef>
                <a:spcPct val="50000"/>
              </a:spcBef>
              <a:defRPr/>
            </a:pPr>
            <a:r>
              <a:rPr lang="zh-CN" altLang="en-US" sz="2400" dirty="0">
                <a:latin typeface="微软雅黑" panose="020B0503020204020204" pitchFamily="34" charset="-122"/>
                <a:ea typeface="微软雅黑" panose="020B0503020204020204" pitchFamily="34" charset="-122"/>
              </a:rPr>
              <a:t>在裸机上覆盖管理软件，实现对设备的操作，并向上提供一组操作命令。</a:t>
            </a:r>
            <a:endParaRPr lang="en-US" altLang="zh-CN" sz="2400" dirty="0">
              <a:latin typeface="微软雅黑" panose="020B0503020204020204" pitchFamily="34" charset="-122"/>
              <a:ea typeface="微软雅黑" panose="020B0503020204020204" pitchFamily="34" charset="-122"/>
            </a:endParaRPr>
          </a:p>
          <a:p>
            <a:pPr lvl="1" algn="just" eaLnBrk="1" hangingPunct="1">
              <a:spcBef>
                <a:spcPct val="50000"/>
              </a:spcBef>
              <a:defRPr/>
            </a:pPr>
            <a:r>
              <a:rPr lang="zh-CN" altLang="en-US" sz="2400" dirty="0">
                <a:latin typeface="微软雅黑" panose="020B0503020204020204" pitchFamily="34" charset="-122"/>
                <a:ea typeface="微软雅黑" panose="020B0503020204020204" pitchFamily="34" charset="-122"/>
              </a:rPr>
              <a:t>隐藏对设备操作的具体细节，实现对硬件操作的多个层次的抽象。</a:t>
            </a:r>
            <a:endParaRPr lang="en-US" altLang="zh-CN" sz="2400" dirty="0">
              <a:latin typeface="微软雅黑" panose="020B0503020204020204" pitchFamily="34" charset="-122"/>
              <a:ea typeface="微软雅黑" panose="020B0503020204020204" pitchFamily="34" charset="-122"/>
            </a:endParaRPr>
          </a:p>
          <a:p>
            <a:pPr lvl="1" algn="just" eaLnBrk="1" hangingPunct="1">
              <a:spcBef>
                <a:spcPct val="50000"/>
              </a:spcBef>
              <a:defRPr/>
            </a:pPr>
            <a:r>
              <a:rPr lang="zh-CN" altLang="en-US" sz="2400" dirty="0">
                <a:latin typeface="微软雅黑" panose="020B0503020204020204" pitchFamily="34" charset="-122"/>
                <a:ea typeface="微软雅黑" panose="020B0503020204020204" pitchFamily="34" charset="-122"/>
              </a:rPr>
              <a:t>通常把覆盖了软件的机器称为扩充机器或虚机器。</a:t>
            </a:r>
            <a:endParaRPr lang="en-US" altLang="zh-CN" sz="2400" dirty="0">
              <a:latin typeface="微软雅黑" panose="020B0503020204020204" pitchFamily="34" charset="-122"/>
              <a:ea typeface="微软雅黑" panose="020B0503020204020204" pitchFamily="34" charset="-122"/>
            </a:endParaRPr>
          </a:p>
          <a:p>
            <a:pPr eaLnBrk="1" hangingPunct="1">
              <a:defRPr/>
            </a:pPr>
            <a:endParaRPr lang="zh-CN" altLang="en-US" dirty="0"/>
          </a:p>
        </p:txBody>
      </p:sp>
      <p:sp>
        <p:nvSpPr>
          <p:cNvPr id="4" name="Rectangle 2">
            <a:extLst>
              <a:ext uri="{FF2B5EF4-FFF2-40B4-BE49-F238E27FC236}">
                <a16:creationId xmlns:a16="http://schemas.microsoft.com/office/drawing/2014/main" id="{57E082D4-BE79-EC4D-B0ED-2014984D1533}"/>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81499788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914400" y="316523"/>
            <a:ext cx="8229600" cy="1371600"/>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操作系统的发展过程</a:t>
            </a:r>
          </a:p>
        </p:txBody>
      </p:sp>
      <p:sp>
        <p:nvSpPr>
          <p:cNvPr id="190468" name="Rectangle 4"/>
          <p:cNvSpPr>
            <a:spLocks noGrp="1"/>
          </p:cNvSpPr>
          <p:nvPr>
            <p:ph idx="4294967295"/>
          </p:nvPr>
        </p:nvSpPr>
        <p:spPr>
          <a:xfrm>
            <a:off x="914400" y="1284288"/>
            <a:ext cx="8229600" cy="3886200"/>
          </a:xfrm>
          <a:prstGeom prst="rect">
            <a:avLst/>
          </a:prstGeom>
        </p:spPr>
        <p:txBody>
          <a:bodyPr/>
          <a:lstStyle/>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无操作系统</a:t>
            </a:r>
          </a:p>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单道批处理操作系统</a:t>
            </a:r>
          </a:p>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多道批处理操作系统</a:t>
            </a:r>
          </a:p>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分时操作系统</a:t>
            </a:r>
            <a:r>
              <a:rPr lang="en-US" altLang="zh-CN" sz="2400" dirty="0">
                <a:latin typeface="Microsoft YaHei" panose="020B0503020204020204" pitchFamily="34" charset="-122"/>
                <a:ea typeface="Microsoft YaHei" panose="020B0503020204020204" pitchFamily="34" charset="-122"/>
              </a:rPr>
              <a:t>(time-sharing system) </a:t>
            </a:r>
          </a:p>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实时操作系统</a:t>
            </a:r>
            <a:r>
              <a:rPr lang="en-US" altLang="zh-CN" sz="2400" dirty="0">
                <a:latin typeface="Microsoft YaHei" panose="020B0503020204020204" pitchFamily="34" charset="-122"/>
                <a:ea typeface="Microsoft YaHei" panose="020B0503020204020204" pitchFamily="34" charset="-122"/>
              </a:rPr>
              <a:t>(real time system)</a:t>
            </a:r>
          </a:p>
        </p:txBody>
      </p:sp>
    </p:spTree>
    <p:extLst>
      <p:ext uri="{BB962C8B-B14F-4D97-AF65-F5344CB8AC3E}">
        <p14:creationId xmlns:p14="http://schemas.microsoft.com/office/powerpoint/2010/main" val="1571335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2000"/>
                                        <p:tgtEl>
                                          <p:spTgt spid="22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90468">
                                            <p:txEl>
                                              <p:pRg st="0" end="0"/>
                                            </p:txEl>
                                          </p:spTgt>
                                        </p:tgtEl>
                                        <p:attrNameLst>
                                          <p:attrName>style.visibility</p:attrName>
                                        </p:attrNameLst>
                                      </p:cBhvr>
                                      <p:to>
                                        <p:strVal val="visible"/>
                                      </p:to>
                                    </p:set>
                                    <p:animEffect transition="in" filter="fade">
                                      <p:cBhvr>
                                        <p:cTn id="12" dur="2000"/>
                                        <p:tgtEl>
                                          <p:spTgt spid="19046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90468">
                                            <p:txEl>
                                              <p:pRg st="1" end="1"/>
                                            </p:txEl>
                                          </p:spTgt>
                                        </p:tgtEl>
                                        <p:attrNameLst>
                                          <p:attrName>style.visibility</p:attrName>
                                        </p:attrNameLst>
                                      </p:cBhvr>
                                      <p:to>
                                        <p:strVal val="visible"/>
                                      </p:to>
                                    </p:set>
                                    <p:animEffect transition="in" filter="fade">
                                      <p:cBhvr>
                                        <p:cTn id="17" dur="2000"/>
                                        <p:tgtEl>
                                          <p:spTgt spid="19046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190468">
                                            <p:txEl>
                                              <p:pRg st="2" end="2"/>
                                            </p:txEl>
                                          </p:spTgt>
                                        </p:tgtEl>
                                        <p:attrNameLst>
                                          <p:attrName>style.visibility</p:attrName>
                                        </p:attrNameLst>
                                      </p:cBhvr>
                                      <p:to>
                                        <p:strVal val="visible"/>
                                      </p:to>
                                    </p:set>
                                    <p:animEffect transition="in" filter="fade">
                                      <p:cBhvr>
                                        <p:cTn id="22" dur="2000"/>
                                        <p:tgtEl>
                                          <p:spTgt spid="19046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90468">
                                            <p:txEl>
                                              <p:pRg st="3" end="3"/>
                                            </p:txEl>
                                          </p:spTgt>
                                        </p:tgtEl>
                                        <p:attrNameLst>
                                          <p:attrName>style.visibility</p:attrName>
                                        </p:attrNameLst>
                                      </p:cBhvr>
                                      <p:to>
                                        <p:strVal val="visible"/>
                                      </p:to>
                                    </p:set>
                                    <p:animEffect transition="in" filter="fade">
                                      <p:cBhvr>
                                        <p:cTn id="27" dur="2000"/>
                                        <p:tgtEl>
                                          <p:spTgt spid="19046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190468">
                                            <p:txEl>
                                              <p:pRg st="4" end="4"/>
                                            </p:txEl>
                                          </p:spTgt>
                                        </p:tgtEl>
                                        <p:attrNameLst>
                                          <p:attrName>style.visibility</p:attrName>
                                        </p:attrNameLst>
                                      </p:cBhvr>
                                      <p:to>
                                        <p:strVal val="visible"/>
                                      </p:to>
                                    </p:set>
                                    <p:animEffect transition="in" filter="fade">
                                      <p:cBhvr>
                                        <p:cTn id="32" dur="2000"/>
                                        <p:tgtEl>
                                          <p:spTgt spid="1904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190468" grpI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3" name="Rectangle 3"/>
          <p:cNvSpPr>
            <a:spLocks noGrp="1" noChangeArrowheads="1"/>
          </p:cNvSpPr>
          <p:nvPr>
            <p:ph idx="1"/>
          </p:nvPr>
        </p:nvSpPr>
        <p:spPr>
          <a:xfrm>
            <a:off x="485335" y="1342292"/>
            <a:ext cx="8382000" cy="4114800"/>
          </a:xfrm>
        </p:spPr>
        <p:txBody>
          <a:bodyPr/>
          <a:lstStyle/>
          <a:p>
            <a:pPr marL="0" indent="0" eaLnBrk="1" hangingPunct="1">
              <a:lnSpc>
                <a:spcPct val="120000"/>
              </a:lnSpc>
              <a:buFont typeface="Wingdings" charset="2"/>
              <a:buNone/>
              <a:defRPr/>
            </a:pPr>
            <a:r>
              <a:rPr lang="en-US" altLang="zh-CN" sz="2800" b="1" dirty="0">
                <a:solidFill>
                  <a:srgbClr val="0000FF"/>
                </a:solidFill>
              </a:rPr>
              <a:t>1</a:t>
            </a:r>
            <a:r>
              <a:rPr lang="zh-CN" altLang="en-US" sz="2800" b="1" dirty="0">
                <a:solidFill>
                  <a:srgbClr val="0000FF"/>
                </a:solidFill>
              </a:rPr>
              <a:t>、人工操作方式</a:t>
            </a:r>
          </a:p>
          <a:p>
            <a:pPr marL="0" indent="0" eaLnBrk="1" hangingPunct="1">
              <a:lnSpc>
                <a:spcPct val="120000"/>
              </a:lnSpc>
              <a:buFont typeface="Wingdings" charset="2"/>
              <a:buNone/>
              <a:defRPr/>
            </a:pPr>
            <a:r>
              <a:rPr lang="zh-CN" altLang="en-US" sz="2400" b="1" dirty="0">
                <a:latin typeface="微软雅黑" panose="020B0503020204020204" pitchFamily="34" charset="-122"/>
                <a:ea typeface="微软雅黑" panose="020B0503020204020204" pitchFamily="34" charset="-122"/>
              </a:rPr>
              <a:t>       一台计算机的所有资源由用户独占，降低了计算机资源利用率，人操作慢，出现了严重的人机矛盾。</a:t>
            </a:r>
          </a:p>
          <a:p>
            <a:pPr marL="0" indent="0" eaLnBrk="1" hangingPunct="1">
              <a:lnSpc>
                <a:spcPct val="120000"/>
              </a:lnSpc>
              <a:buFont typeface="Wingdings" charset="2"/>
              <a:buNone/>
              <a:defRPr/>
            </a:pPr>
            <a:endParaRPr lang="zh-CN" altLang="en-US" sz="2400" b="1" dirty="0">
              <a:latin typeface="微软雅黑" panose="020B0503020204020204" pitchFamily="34" charset="-122"/>
              <a:ea typeface="微软雅黑" panose="020B0503020204020204" pitchFamily="34" charset="-122"/>
            </a:endParaRPr>
          </a:p>
          <a:p>
            <a:pPr marL="0" indent="0" eaLnBrk="1" hangingPunct="1">
              <a:lnSpc>
                <a:spcPct val="120000"/>
              </a:lnSpc>
              <a:buFont typeface="Wingdings" charset="2"/>
              <a:buNone/>
              <a:defRPr/>
            </a:pPr>
            <a:r>
              <a:rPr lang="zh-CN" altLang="en-US" sz="2400" b="1" dirty="0">
                <a:latin typeface="微软雅黑" panose="020B0503020204020204" pitchFamily="34" charset="-122"/>
                <a:ea typeface="微软雅黑" panose="020B0503020204020204" pitchFamily="34" charset="-122"/>
              </a:rPr>
              <a:t>缺点：</a:t>
            </a:r>
          </a:p>
          <a:p>
            <a:pPr marL="0" indent="0" eaLnBrk="1" hangingPunct="1">
              <a:lnSpc>
                <a:spcPct val="120000"/>
              </a:lnSpc>
              <a:buFont typeface="Wingdings" charset="2"/>
              <a:buNone/>
              <a:defRPr/>
            </a:pPr>
            <a:r>
              <a:rPr lang="en-US" altLang="zh-CN" sz="2400" b="1" dirty="0">
                <a:latin typeface="微软雅黑" panose="020B0503020204020204" pitchFamily="34" charset="-122"/>
                <a:ea typeface="微软雅黑" panose="020B0503020204020204" pitchFamily="34" charset="-122"/>
              </a:rPr>
              <a:t>  (1)</a:t>
            </a:r>
            <a:r>
              <a:rPr lang="zh-CN" altLang="en-US" sz="2400" b="1" dirty="0">
                <a:latin typeface="微软雅黑" panose="020B0503020204020204" pitchFamily="34" charset="-122"/>
                <a:ea typeface="微软雅黑" panose="020B0503020204020204" pitchFamily="34" charset="-122"/>
              </a:rPr>
              <a:t>用户独占全机</a:t>
            </a:r>
          </a:p>
          <a:p>
            <a:pPr marL="0" indent="0" eaLnBrk="1" hangingPunct="1">
              <a:lnSpc>
                <a:spcPct val="120000"/>
              </a:lnSpc>
              <a:buFont typeface="Wingdings" charset="2"/>
              <a:buNone/>
              <a:defRPr/>
            </a:pPr>
            <a:r>
              <a:rPr lang="en-US" altLang="zh-CN" sz="2400" b="1" dirty="0">
                <a:latin typeface="微软雅黑" panose="020B0503020204020204" pitchFamily="34" charset="-122"/>
                <a:ea typeface="微软雅黑" panose="020B0503020204020204" pitchFamily="34" charset="-122"/>
              </a:rPr>
              <a:t>  (2)CPU</a:t>
            </a:r>
            <a:r>
              <a:rPr lang="zh-CN" altLang="en-US" sz="2400" b="1" dirty="0">
                <a:latin typeface="微软雅黑" panose="020B0503020204020204" pitchFamily="34" charset="-122"/>
                <a:ea typeface="微软雅黑" panose="020B0503020204020204" pitchFamily="34" charset="-122"/>
              </a:rPr>
              <a:t>等待人工操作</a:t>
            </a:r>
          </a:p>
        </p:txBody>
      </p:sp>
      <p:sp>
        <p:nvSpPr>
          <p:cNvPr id="49154" name="Rectangle 2"/>
          <p:cNvSpPr>
            <a:spLocks noGrp="1" noChangeArrowheads="1"/>
          </p:cNvSpPr>
          <p:nvPr>
            <p:ph type="title" idx="4294967295"/>
          </p:nvPr>
        </p:nvSpPr>
        <p:spPr>
          <a:xfrm>
            <a:off x="1086678" y="303213"/>
            <a:ext cx="8057322" cy="743709"/>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未配置操作系统的计算机系统</a:t>
            </a:r>
          </a:p>
        </p:txBody>
      </p:sp>
    </p:spTree>
    <p:extLst>
      <p:ext uri="{BB962C8B-B14F-4D97-AF65-F5344CB8AC3E}">
        <p14:creationId xmlns:p14="http://schemas.microsoft.com/office/powerpoint/2010/main" val="1822954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37923">
                                            <p:txEl>
                                              <p:pRg st="0" end="0"/>
                                            </p:txEl>
                                          </p:spTgt>
                                        </p:tgtEl>
                                        <p:attrNameLst>
                                          <p:attrName>style.visibility</p:attrName>
                                        </p:attrNameLst>
                                      </p:cBhvr>
                                      <p:to>
                                        <p:strVal val="visible"/>
                                      </p:to>
                                    </p:set>
                                    <p:anim calcmode="lin" valueType="num">
                                      <p:cBhvr>
                                        <p:cTn id="7" dur="500" fill="hold"/>
                                        <p:tgtEl>
                                          <p:spTgt spid="33792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37923">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37923">
                                            <p:txEl>
                                              <p:pRg st="1" end="1"/>
                                            </p:txEl>
                                          </p:spTgt>
                                        </p:tgtEl>
                                        <p:attrNameLst>
                                          <p:attrName>style.visibility</p:attrName>
                                        </p:attrNameLst>
                                      </p:cBhvr>
                                      <p:to>
                                        <p:strVal val="visible"/>
                                      </p:to>
                                    </p:set>
                                    <p:anim calcmode="lin" valueType="num">
                                      <p:cBhvr>
                                        <p:cTn id="11" dur="500" fill="hold"/>
                                        <p:tgtEl>
                                          <p:spTgt spid="33792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3792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nodeType="clickEffect">
                                  <p:stCondLst>
                                    <p:cond delay="0"/>
                                  </p:stCondLst>
                                  <p:childTnLst>
                                    <p:set>
                                      <p:cBhvr>
                                        <p:cTn id="16" dur="1" fill="hold">
                                          <p:stCondLst>
                                            <p:cond delay="0"/>
                                          </p:stCondLst>
                                        </p:cTn>
                                        <p:tgtEl>
                                          <p:spTgt spid="337923">
                                            <p:txEl>
                                              <p:pRg st="3" end="3"/>
                                            </p:txEl>
                                          </p:spTgt>
                                        </p:tgtEl>
                                        <p:attrNameLst>
                                          <p:attrName>style.visibility</p:attrName>
                                        </p:attrNameLst>
                                      </p:cBhvr>
                                      <p:to>
                                        <p:strVal val="visible"/>
                                      </p:to>
                                    </p:set>
                                    <p:anim calcmode="lin" valueType="num">
                                      <p:cBhvr>
                                        <p:cTn id="17" dur="500" fill="hold"/>
                                        <p:tgtEl>
                                          <p:spTgt spid="33792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37923">
                                            <p:txEl>
                                              <p:pRg st="3" end="3"/>
                                            </p:txEl>
                                          </p:spTgt>
                                        </p:tgtEl>
                                        <p:attrNameLst>
                                          <p:attrName>ppt_h</p:attrName>
                                        </p:attrNameLst>
                                      </p:cBhvr>
                                      <p:tavLst>
                                        <p:tav tm="0">
                                          <p:val>
                                            <p:strVal val="#ppt_h"/>
                                          </p:val>
                                        </p:tav>
                                        <p:tav tm="100000">
                                          <p:val>
                                            <p:strVal val="#ppt_h"/>
                                          </p:val>
                                        </p:tav>
                                      </p:tavLst>
                                    </p:anim>
                                  </p:childTnLst>
                                </p:cTn>
                              </p:par>
                              <p:par>
                                <p:cTn id="19" presetID="17" presetClass="entr" presetSubtype="10" fill="hold" nodeType="withEffect">
                                  <p:stCondLst>
                                    <p:cond delay="0"/>
                                  </p:stCondLst>
                                  <p:childTnLst>
                                    <p:set>
                                      <p:cBhvr>
                                        <p:cTn id="20" dur="1" fill="hold">
                                          <p:stCondLst>
                                            <p:cond delay="0"/>
                                          </p:stCondLst>
                                        </p:cTn>
                                        <p:tgtEl>
                                          <p:spTgt spid="337923">
                                            <p:txEl>
                                              <p:pRg st="4" end="4"/>
                                            </p:txEl>
                                          </p:spTgt>
                                        </p:tgtEl>
                                        <p:attrNameLst>
                                          <p:attrName>style.visibility</p:attrName>
                                        </p:attrNameLst>
                                      </p:cBhvr>
                                      <p:to>
                                        <p:strVal val="visible"/>
                                      </p:to>
                                    </p:set>
                                    <p:anim calcmode="lin" valueType="num">
                                      <p:cBhvr>
                                        <p:cTn id="21" dur="500" fill="hold"/>
                                        <p:tgtEl>
                                          <p:spTgt spid="33792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37923">
                                            <p:txEl>
                                              <p:pRg st="4" end="4"/>
                                            </p:txEl>
                                          </p:spTgt>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337923">
                                            <p:txEl>
                                              <p:pRg st="5" end="5"/>
                                            </p:txEl>
                                          </p:spTgt>
                                        </p:tgtEl>
                                        <p:attrNameLst>
                                          <p:attrName>style.visibility</p:attrName>
                                        </p:attrNameLst>
                                      </p:cBhvr>
                                      <p:to>
                                        <p:strVal val="visible"/>
                                      </p:to>
                                    </p:set>
                                    <p:anim calcmode="lin" valueType="num">
                                      <p:cBhvr>
                                        <p:cTn id="25" dur="500" fill="hold"/>
                                        <p:tgtEl>
                                          <p:spTgt spid="337923">
                                            <p:txEl>
                                              <p:pRg st="5" end="5"/>
                                            </p:txEl>
                                          </p:spTgt>
                                        </p:tgtEl>
                                        <p:attrNameLst>
                                          <p:attrName>ppt_w</p:attrName>
                                        </p:attrNameLst>
                                      </p:cBhvr>
                                      <p:tavLst>
                                        <p:tav tm="0">
                                          <p:val>
                                            <p:fltVal val="0"/>
                                          </p:val>
                                        </p:tav>
                                        <p:tav tm="100000">
                                          <p:val>
                                            <p:strVal val="#ppt_w"/>
                                          </p:val>
                                        </p:tav>
                                      </p:tavLst>
                                    </p:anim>
                                    <p:anim calcmode="lin" valueType="num">
                                      <p:cBhvr>
                                        <p:cTn id="26" dur="500" fill="hold"/>
                                        <p:tgtEl>
                                          <p:spTgt spid="337923">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086678" y="303213"/>
            <a:ext cx="8057322" cy="743709"/>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未配置操作系统的计算机系统</a:t>
            </a:r>
          </a:p>
        </p:txBody>
      </p:sp>
      <p:sp>
        <p:nvSpPr>
          <p:cNvPr id="6" name="Rectangle 3">
            <a:extLst>
              <a:ext uri="{FF2B5EF4-FFF2-40B4-BE49-F238E27FC236}">
                <a16:creationId xmlns:a16="http://schemas.microsoft.com/office/drawing/2014/main" id="{89954659-3B0E-0F48-90B7-6D038B5CCA5B}"/>
              </a:ext>
            </a:extLst>
          </p:cNvPr>
          <p:cNvSpPr txBox="1">
            <a:spLocks noChangeArrowheads="1"/>
          </p:cNvSpPr>
          <p:nvPr/>
        </p:nvSpPr>
        <p:spPr>
          <a:xfrm>
            <a:off x="466846" y="1189725"/>
            <a:ext cx="7924800" cy="14478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buFont typeface="Wingdings" charset="2"/>
              <a:buNone/>
              <a:defRPr/>
            </a:pPr>
            <a:r>
              <a:rPr lang="en-US" altLang="zh-CN" sz="2800" b="1" dirty="0">
                <a:solidFill>
                  <a:srgbClr val="0000FF"/>
                </a:solidFill>
              </a:rPr>
              <a:t>1</a:t>
            </a:r>
            <a:r>
              <a:rPr lang="zh-CN" altLang="en-US" sz="2800" b="1" dirty="0">
                <a:solidFill>
                  <a:srgbClr val="0000FF"/>
                </a:solidFill>
              </a:rPr>
              <a:t>、人工操作方式</a:t>
            </a:r>
          </a:p>
          <a:p>
            <a:pPr marL="0" indent="0">
              <a:buFont typeface="Wingdings" charset="2"/>
              <a:buNone/>
              <a:defRPr/>
            </a:pPr>
            <a:r>
              <a:rPr lang="zh-CN" altLang="en-US" b="1" dirty="0"/>
              <a:t>      </a:t>
            </a:r>
            <a:r>
              <a:rPr lang="zh-CN" altLang="en-US" sz="2400" b="1" dirty="0"/>
              <a:t>输入输出：穿孔卡片</a:t>
            </a:r>
          </a:p>
          <a:p>
            <a:pPr marL="0" indent="0">
              <a:buFont typeface="Wingdings" charset="2"/>
              <a:buNone/>
              <a:defRPr/>
            </a:pPr>
            <a:endParaRPr lang="zh-CN" altLang="en-US" sz="3600" b="1" dirty="0"/>
          </a:p>
        </p:txBody>
      </p:sp>
      <p:pic>
        <p:nvPicPr>
          <p:cNvPr id="7" name="Picture 4">
            <a:extLst>
              <a:ext uri="{FF2B5EF4-FFF2-40B4-BE49-F238E27FC236}">
                <a16:creationId xmlns:a16="http://schemas.microsoft.com/office/drawing/2014/main" id="{907A5DB0-C912-DC4C-8210-DDB68C9B9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903" y="1295743"/>
            <a:ext cx="396240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8" name="Picture 5">
            <a:extLst>
              <a:ext uri="{FF2B5EF4-FFF2-40B4-BE49-F238E27FC236}">
                <a16:creationId xmlns:a16="http://schemas.microsoft.com/office/drawing/2014/main" id="{7AA3C126-924E-054E-A257-31E6B46A9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021" y="3234991"/>
            <a:ext cx="5781675"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33495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p:cTn id="1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6">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086678" y="303213"/>
            <a:ext cx="8057322" cy="743709"/>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未配置操作系统的计算机系统</a:t>
            </a:r>
          </a:p>
        </p:txBody>
      </p:sp>
      <p:sp>
        <p:nvSpPr>
          <p:cNvPr id="9" name="Rectangle 3">
            <a:extLst>
              <a:ext uri="{FF2B5EF4-FFF2-40B4-BE49-F238E27FC236}">
                <a16:creationId xmlns:a16="http://schemas.microsoft.com/office/drawing/2014/main" id="{8E5516B4-8F41-C44B-B356-C461D814DC60}"/>
              </a:ext>
            </a:extLst>
          </p:cNvPr>
          <p:cNvSpPr txBox="1">
            <a:spLocks noChangeArrowheads="1"/>
          </p:cNvSpPr>
          <p:nvPr/>
        </p:nvSpPr>
        <p:spPr>
          <a:xfrm>
            <a:off x="685800" y="1447800"/>
            <a:ext cx="8458200" cy="7620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buFont typeface="Wingdings" charset="2"/>
              <a:buNone/>
              <a:defRPr/>
            </a:pPr>
            <a:r>
              <a:rPr lang="en-US" altLang="zh-CN" sz="3200" b="1" dirty="0">
                <a:solidFill>
                  <a:srgbClr val="0000FF"/>
                </a:solidFill>
              </a:rPr>
              <a:t>2</a:t>
            </a:r>
            <a:r>
              <a:rPr lang="zh-CN" altLang="en-US" sz="3200" b="1" dirty="0">
                <a:solidFill>
                  <a:srgbClr val="0000FF"/>
                </a:solidFill>
              </a:rPr>
              <a:t>、脱机输入输出方式</a:t>
            </a:r>
          </a:p>
        </p:txBody>
      </p:sp>
      <p:sp>
        <p:nvSpPr>
          <p:cNvPr id="10" name="Rectangle 3">
            <a:extLst>
              <a:ext uri="{FF2B5EF4-FFF2-40B4-BE49-F238E27FC236}">
                <a16:creationId xmlns:a16="http://schemas.microsoft.com/office/drawing/2014/main" id="{CDBF453A-71CE-A240-B8CE-53FED1E61542}"/>
              </a:ext>
            </a:extLst>
          </p:cNvPr>
          <p:cNvSpPr>
            <a:spLocks noChangeArrowheads="1"/>
          </p:cNvSpPr>
          <p:nvPr/>
        </p:nvSpPr>
        <p:spPr bwMode="auto">
          <a:xfrm>
            <a:off x="400050" y="2486439"/>
            <a:ext cx="4495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lnSpc>
                <a:spcPct val="150000"/>
              </a:lnSpc>
              <a:defRPr/>
            </a:pPr>
            <a:r>
              <a:rPr lang="zh-CN" altLang="en-US" sz="2400" dirty="0">
                <a:latin typeface="微软雅黑" panose="020B0503020204020204" pitchFamily="34" charset="-122"/>
                <a:ea typeface="微软雅黑" panose="020B0503020204020204" pitchFamily="34" charset="-122"/>
              </a:rPr>
              <a:t>在外围计算机的控制下，实现输入输出。</a:t>
            </a:r>
          </a:p>
          <a:p>
            <a:pPr eaLnBrk="1" hangingPunct="1">
              <a:lnSpc>
                <a:spcPct val="150000"/>
              </a:lnSpc>
              <a:defRPr/>
            </a:pPr>
            <a:r>
              <a:rPr lang="zh-CN" altLang="en-US" sz="2400" dirty="0">
                <a:latin typeface="微软雅黑" panose="020B0503020204020204" pitchFamily="34" charset="-122"/>
                <a:ea typeface="微软雅黑" panose="020B0503020204020204" pitchFamily="34" charset="-122"/>
              </a:rPr>
              <a:t>主要解决了</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与设备之间不匹配的矛盾，提高了</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速度</a:t>
            </a:r>
          </a:p>
        </p:txBody>
      </p:sp>
      <p:grpSp>
        <p:nvGrpSpPr>
          <p:cNvPr id="11" name="组合 3">
            <a:extLst>
              <a:ext uri="{FF2B5EF4-FFF2-40B4-BE49-F238E27FC236}">
                <a16:creationId xmlns:a16="http://schemas.microsoft.com/office/drawing/2014/main" id="{810421DA-1ABF-1A46-B46D-C5562C183AF6}"/>
              </a:ext>
            </a:extLst>
          </p:cNvPr>
          <p:cNvGrpSpPr>
            <a:grpSpLocks/>
          </p:cNvGrpSpPr>
          <p:nvPr/>
        </p:nvGrpSpPr>
        <p:grpSpPr bwMode="auto">
          <a:xfrm>
            <a:off x="4610100" y="1828800"/>
            <a:ext cx="3733800" cy="3165475"/>
            <a:chOff x="5105400" y="2133600"/>
            <a:chExt cx="3733800" cy="3165475"/>
          </a:xfrm>
        </p:grpSpPr>
        <p:pic>
          <p:nvPicPr>
            <p:cNvPr id="12" name="Picture 5">
              <a:extLst>
                <a:ext uri="{FF2B5EF4-FFF2-40B4-BE49-F238E27FC236}">
                  <a16:creationId xmlns:a16="http://schemas.microsoft.com/office/drawing/2014/main" id="{7326B7A5-8AC3-B44D-80B3-02860008E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133600"/>
              <a:ext cx="3733800"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3" name="矩形 12">
              <a:extLst>
                <a:ext uri="{FF2B5EF4-FFF2-40B4-BE49-F238E27FC236}">
                  <a16:creationId xmlns:a16="http://schemas.microsoft.com/office/drawing/2014/main" id="{83CFF1A6-C4BA-1541-9017-F46A74AE8FE1}"/>
                </a:ext>
              </a:extLst>
            </p:cNvPr>
            <p:cNvSpPr/>
            <p:nvPr/>
          </p:nvSpPr>
          <p:spPr>
            <a:xfrm>
              <a:off x="6096000" y="4953000"/>
              <a:ext cx="533400"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Tree>
    <p:extLst>
      <p:ext uri="{BB962C8B-B14F-4D97-AF65-F5344CB8AC3E}">
        <p14:creationId xmlns:p14="http://schemas.microsoft.com/office/powerpoint/2010/main" val="302817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37CE3A4-46A9-484B-8D7C-AFE155335C85}"/>
              </a:ext>
            </a:extLst>
          </p:cNvPr>
          <p:cNvSpPr txBox="1">
            <a:spLocks/>
          </p:cNvSpPr>
          <p:nvPr/>
        </p:nvSpPr>
        <p:spPr>
          <a:xfrm>
            <a:off x="755374" y="1601442"/>
            <a:ext cx="3352800" cy="45720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579755" indent="-579755">
              <a:buFont typeface="Wingdings" panose="05000000000000000000" pitchFamily="2" charset="2"/>
              <a:buNone/>
              <a:defRPr/>
            </a:pPr>
            <a:r>
              <a:rPr lang="zh-CN" altLang="en-US" sz="2400" dirty="0"/>
              <a:t>系统对作业的处理</a:t>
            </a:r>
          </a:p>
          <a:p>
            <a:pPr marL="579755" indent="-579755">
              <a:buFont typeface="Wingdings" panose="05000000000000000000" pitchFamily="2" charset="2"/>
              <a:buNone/>
              <a:defRPr/>
            </a:pPr>
            <a:r>
              <a:rPr lang="zh-CN" altLang="en-US" sz="2400" dirty="0"/>
              <a:t>都是成批进行的，</a:t>
            </a:r>
          </a:p>
          <a:p>
            <a:pPr marL="579755" indent="-579755">
              <a:buFont typeface="Wingdings" panose="05000000000000000000" pitchFamily="2" charset="2"/>
              <a:buNone/>
              <a:defRPr/>
            </a:pPr>
            <a:r>
              <a:rPr lang="zh-CN" altLang="en-US" sz="2400" dirty="0"/>
              <a:t>且在</a:t>
            </a:r>
            <a:r>
              <a:rPr lang="zh-CN" altLang="en-US" sz="2400" dirty="0">
                <a:solidFill>
                  <a:srgbClr val="FF0000"/>
                </a:solidFill>
              </a:rPr>
              <a:t>内存中始终仅</a:t>
            </a:r>
          </a:p>
          <a:p>
            <a:pPr marL="579755" indent="-579755">
              <a:buFont typeface="Wingdings" panose="05000000000000000000" pitchFamily="2" charset="2"/>
              <a:buNone/>
              <a:defRPr/>
            </a:pPr>
            <a:r>
              <a:rPr lang="zh-CN" altLang="en-US" sz="2400" dirty="0">
                <a:solidFill>
                  <a:srgbClr val="FF0000"/>
                </a:solidFill>
              </a:rPr>
              <a:t>存一道作业运行</a:t>
            </a:r>
            <a:r>
              <a:rPr lang="zh-CN" altLang="en-US" sz="2400" dirty="0"/>
              <a:t>，</a:t>
            </a:r>
          </a:p>
          <a:p>
            <a:pPr marL="579755" indent="-579755" algn="just">
              <a:buFont typeface="Wingdings" panose="05000000000000000000" pitchFamily="2" charset="2"/>
              <a:buNone/>
              <a:defRPr/>
            </a:pPr>
            <a:r>
              <a:rPr lang="zh-CN" altLang="en-US" sz="2400" dirty="0"/>
              <a:t>运行结束或出错，</a:t>
            </a:r>
          </a:p>
          <a:p>
            <a:pPr marL="579755" indent="-579755">
              <a:buFont typeface="Wingdings" panose="05000000000000000000" pitchFamily="2" charset="2"/>
              <a:buNone/>
              <a:defRPr/>
            </a:pPr>
            <a:r>
              <a:rPr lang="zh-CN" altLang="en-US" sz="2400" dirty="0"/>
              <a:t>才自动调另一道作</a:t>
            </a:r>
          </a:p>
          <a:p>
            <a:pPr marL="579755" indent="-579755">
              <a:buFont typeface="Wingdings" panose="05000000000000000000" pitchFamily="2" charset="2"/>
              <a:buNone/>
              <a:defRPr/>
            </a:pPr>
            <a:r>
              <a:rPr lang="zh-CN" altLang="en-US" sz="2400" dirty="0"/>
              <a:t>业运行，故称为</a:t>
            </a:r>
            <a:r>
              <a:rPr lang="zh-CN" altLang="en-US" sz="2400" dirty="0">
                <a:solidFill>
                  <a:srgbClr val="FF0000"/>
                </a:solidFill>
              </a:rPr>
              <a:t>单</a:t>
            </a:r>
          </a:p>
          <a:p>
            <a:pPr marL="579755" indent="-579755">
              <a:buFont typeface="Wingdings" panose="05000000000000000000" pitchFamily="2" charset="2"/>
              <a:buNone/>
              <a:defRPr/>
            </a:pPr>
            <a:r>
              <a:rPr lang="zh-CN" altLang="en-US" sz="2400" dirty="0">
                <a:solidFill>
                  <a:srgbClr val="FF0000"/>
                </a:solidFill>
              </a:rPr>
              <a:t>道批处理系统。</a:t>
            </a:r>
          </a:p>
          <a:p>
            <a:pPr marL="579755" indent="-579755">
              <a:buFont typeface="Wingdings" panose="05000000000000000000" pitchFamily="2" charset="2"/>
              <a:buNone/>
              <a:defRPr/>
            </a:pPr>
            <a:endParaRPr lang="zh-CN" altLang="en-US" sz="2800" b="1" dirty="0">
              <a:solidFill>
                <a:srgbClr val="FF0000"/>
              </a:solidFill>
            </a:endParaRPr>
          </a:p>
        </p:txBody>
      </p:sp>
      <p:pic>
        <p:nvPicPr>
          <p:cNvPr id="4" name="Picture 5">
            <a:extLst>
              <a:ext uri="{FF2B5EF4-FFF2-40B4-BE49-F238E27FC236}">
                <a16:creationId xmlns:a16="http://schemas.microsoft.com/office/drawing/2014/main" id="{ED9A9100-96B7-334F-AF5C-A5CB2BDD0C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11"/>
          <a:stretch/>
        </p:blipFill>
        <p:spPr bwMode="auto">
          <a:xfrm>
            <a:off x="3778484" y="1414338"/>
            <a:ext cx="4998940" cy="397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079AC69C-4E3D-034A-B3EC-78C158FF0BD0}"/>
              </a:ext>
            </a:extLst>
          </p:cNvPr>
          <p:cNvSpPr txBox="1"/>
          <p:nvPr/>
        </p:nvSpPr>
        <p:spPr>
          <a:xfrm>
            <a:off x="4576044" y="5578845"/>
            <a:ext cx="4201380" cy="400110"/>
          </a:xfrm>
          <a:prstGeom prst="rect">
            <a:avLst/>
          </a:prstGeom>
          <a:noFill/>
        </p:spPr>
        <p:txBody>
          <a:bodyPr wrap="square" rtlCol="0">
            <a:spAutoFit/>
          </a:bodyPr>
          <a:lstStyle/>
          <a:p>
            <a:pPr>
              <a:spcBef>
                <a:spcPct val="0"/>
              </a:spcBef>
            </a:pPr>
            <a:r>
              <a:rPr lang="zh-CN" altLang="en-US" sz="2000" b="1" dirty="0">
                <a:latin typeface="仿宋" panose="02010609060101010101" pitchFamily="49" charset="-122"/>
                <a:ea typeface="仿宋" panose="02010609060101010101" pitchFamily="49" charset="-122"/>
                <a:cs typeface="Times New Roman" panose="02020603050405020304" pitchFamily="18" charset="0"/>
              </a:rPr>
              <a:t>图</a:t>
            </a:r>
            <a:r>
              <a:rPr lang="en-US" altLang="zh-CN" sz="2000" b="1" dirty="0">
                <a:latin typeface="仿宋" panose="02010609060101010101" pitchFamily="49" charset="-122"/>
                <a:ea typeface="仿宋" panose="02010609060101010101" pitchFamily="49" charset="-122"/>
                <a:cs typeface="Times New Roman" panose="02020603050405020304" pitchFamily="18" charset="0"/>
              </a:rPr>
              <a:t>1-3  </a:t>
            </a:r>
            <a:r>
              <a:rPr lang="zh-CN" altLang="en-US" sz="2000" b="1" dirty="0">
                <a:latin typeface="仿宋" panose="02010609060101010101" pitchFamily="49" charset="-122"/>
                <a:ea typeface="仿宋" panose="02010609060101010101" pitchFamily="49" charset="-122"/>
                <a:cs typeface="Times New Roman" panose="02020603050405020304" pitchFamily="18" charset="0"/>
              </a:rPr>
              <a:t>单道批处理系统的处理流程</a:t>
            </a:r>
          </a:p>
        </p:txBody>
      </p:sp>
      <p:sp>
        <p:nvSpPr>
          <p:cNvPr id="6" name="Rectangle 2">
            <a:extLst>
              <a:ext uri="{FF2B5EF4-FFF2-40B4-BE49-F238E27FC236}">
                <a16:creationId xmlns:a16="http://schemas.microsoft.com/office/drawing/2014/main" id="{7BC86BE9-A7B3-404A-BBB2-787B00B8DB15}"/>
              </a:ext>
            </a:extLst>
          </p:cNvPr>
          <p:cNvSpPr txBox="1">
            <a:spLocks/>
          </p:cNvSpPr>
          <p:nvPr/>
        </p:nvSpPr>
        <p:spPr>
          <a:xfrm>
            <a:off x="1113183" y="429064"/>
            <a:ext cx="7906554" cy="7238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a:t> </a:t>
            </a:r>
            <a:r>
              <a:rPr lang="en-US" altLang="zh-CN" sz="3200">
                <a:solidFill>
                  <a:srgbClr val="4A66AC">
                    <a:lumMod val="75000"/>
                  </a:srgbClr>
                </a:solidFill>
                <a:effectLst>
                  <a:outerShdw blurRad="38100" dist="38100" dir="2700000" algn="tl">
                    <a:srgbClr val="000000">
                      <a:alpha val="43137"/>
                    </a:srgbClr>
                  </a:outerShdw>
                </a:effectLst>
              </a:rPr>
              <a:t>1.2.2</a:t>
            </a:r>
            <a:r>
              <a:rPr lang="zh-CN" altLang="en-US" sz="3200">
                <a:solidFill>
                  <a:srgbClr val="4A66AC">
                    <a:lumMod val="75000"/>
                  </a:srgbClr>
                </a:solidFill>
                <a:effectLst>
                  <a:outerShdw blurRad="38100" dist="38100" dir="2700000" algn="tl">
                    <a:srgbClr val="000000">
                      <a:alpha val="43137"/>
                    </a:srgbClr>
                  </a:outerShdw>
                </a:effectLst>
              </a:rPr>
              <a:t> 单道批处理系统</a:t>
            </a:r>
            <a:endParaRPr lang="zh-CN" altLang="en-US" sz="3200" dirty="0">
              <a:solidFill>
                <a:srgbClr val="4A66AC">
                  <a:lumMod val="75000"/>
                </a:srgb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468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idx="1"/>
          </p:nvPr>
        </p:nvSpPr>
        <p:spPr>
          <a:xfrm>
            <a:off x="609600" y="1554163"/>
            <a:ext cx="7772400" cy="4846637"/>
          </a:xfrm>
        </p:spPr>
        <p:txBody>
          <a:bodyPr/>
          <a:lstStyle/>
          <a:p>
            <a:pPr marL="579438" indent="-579438" eaLnBrk="1" hangingPunct="1">
              <a:lnSpc>
                <a:spcPct val="150000"/>
              </a:lnSpc>
              <a:buFont typeface="Wingdings" charset="2"/>
              <a:buNone/>
              <a:defRPr/>
            </a:pP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a:t>
            </a:r>
            <a:r>
              <a:rPr lang="zh-CN" altLang="en-US" sz="2400" b="1" dirty="0">
                <a:solidFill>
                  <a:srgbClr val="FF0000"/>
                </a:solidFill>
                <a:latin typeface="Microsoft YaHei" panose="020B0503020204020204" pitchFamily="34" charset="-122"/>
                <a:ea typeface="Microsoft YaHei" panose="020B0503020204020204" pitchFamily="34" charset="-122"/>
              </a:rPr>
              <a:t>单道批处理系统主要特征</a:t>
            </a:r>
            <a:r>
              <a:rPr lang="zh-CN" altLang="en-US" sz="2400" b="1" dirty="0">
                <a:latin typeface="Microsoft YaHei" panose="020B0503020204020204" pitchFamily="34" charset="-122"/>
                <a:ea typeface="Microsoft YaHei" panose="020B0503020204020204" pitchFamily="34" charset="-122"/>
              </a:rPr>
              <a:t>：自动性、顺序性、单道性。</a:t>
            </a:r>
          </a:p>
          <a:p>
            <a:pPr marL="579438" indent="-579438" eaLnBrk="1" hangingPunct="1">
              <a:lnSpc>
                <a:spcPct val="150000"/>
              </a:lnSpc>
              <a:buFont typeface="Wingdings" charset="2"/>
              <a:buNone/>
              <a:defRPr/>
            </a:pP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、单道批处理系统</a:t>
            </a:r>
            <a:r>
              <a:rPr lang="zh-CN" altLang="en-US" sz="2400" b="1" dirty="0">
                <a:solidFill>
                  <a:srgbClr val="FF0000"/>
                </a:solidFill>
                <a:latin typeface="Microsoft YaHei" panose="020B0503020204020204" pitchFamily="34" charset="-122"/>
                <a:ea typeface="Microsoft YaHei" panose="020B0503020204020204" pitchFamily="34" charset="-122"/>
              </a:rPr>
              <a:t>主要优点</a:t>
            </a:r>
            <a:r>
              <a:rPr lang="zh-CN" altLang="en-US" sz="2400" b="1" dirty="0">
                <a:latin typeface="Microsoft YaHei" panose="020B0503020204020204" pitchFamily="34" charset="-122"/>
                <a:ea typeface="Microsoft YaHei" panose="020B0503020204020204" pitchFamily="34" charset="-122"/>
              </a:rPr>
              <a:t>：减少人工操作，解决了作业的自动接续。</a:t>
            </a:r>
          </a:p>
          <a:p>
            <a:pPr marL="579438" indent="-579438" eaLnBrk="1" hangingPunct="1">
              <a:lnSpc>
                <a:spcPct val="150000"/>
              </a:lnSpc>
              <a:buFont typeface="Wingdings" charset="2"/>
              <a:buNone/>
              <a:defRPr/>
            </a:pPr>
            <a:r>
              <a:rPr lang="en-US" altLang="zh-CN" sz="2400" b="1" dirty="0">
                <a:latin typeface="Microsoft YaHei" panose="020B0503020204020204" pitchFamily="34" charset="-122"/>
                <a:ea typeface="Microsoft YaHei" panose="020B0503020204020204" pitchFamily="34" charset="-122"/>
              </a:rPr>
              <a:t>3</a:t>
            </a:r>
            <a:r>
              <a:rPr lang="zh-CN" altLang="en-US" sz="2400" b="1" dirty="0">
                <a:latin typeface="Microsoft YaHei" panose="020B0503020204020204" pitchFamily="34" charset="-122"/>
                <a:ea typeface="Microsoft YaHei" panose="020B0503020204020204" pitchFamily="34" charset="-122"/>
              </a:rPr>
              <a:t>、单道批处理系统</a:t>
            </a:r>
            <a:r>
              <a:rPr lang="zh-CN" altLang="en-US" sz="2400" b="1" dirty="0">
                <a:solidFill>
                  <a:srgbClr val="FF0000"/>
                </a:solidFill>
                <a:latin typeface="Microsoft YaHei" panose="020B0503020204020204" pitchFamily="34" charset="-122"/>
                <a:ea typeface="Microsoft YaHei" panose="020B0503020204020204" pitchFamily="34" charset="-122"/>
              </a:rPr>
              <a:t>主要缺点</a:t>
            </a:r>
            <a:r>
              <a:rPr lang="zh-CN" altLang="en-US" sz="2400" b="1" dirty="0">
                <a:latin typeface="Microsoft YaHei" panose="020B0503020204020204" pitchFamily="34" charset="-122"/>
                <a:ea typeface="Microsoft YaHei" panose="020B0503020204020204" pitchFamily="34" charset="-122"/>
              </a:rPr>
              <a:t>：平均周转时间长，没有交互能力。</a:t>
            </a:r>
          </a:p>
        </p:txBody>
      </p:sp>
      <p:sp>
        <p:nvSpPr>
          <p:cNvPr id="51202" name="Rectangle 2"/>
          <p:cNvSpPr>
            <a:spLocks noGrp="1" noChangeArrowheads="1"/>
          </p:cNvSpPr>
          <p:nvPr>
            <p:ph type="title" idx="4294967295"/>
          </p:nvPr>
        </p:nvSpPr>
        <p:spPr>
          <a:xfrm>
            <a:off x="914400" y="457200"/>
            <a:ext cx="8229600" cy="1096963"/>
          </a:xfrm>
          <a:prstGeom prst="rect">
            <a:avLst/>
          </a:prstGeom>
        </p:spPr>
        <p:txBody>
          <a:bodyPr/>
          <a:lstStyle/>
          <a:p>
            <a:pPr eaLnBrk="1" hangingPunct="1">
              <a:defRPr/>
            </a:pPr>
            <a:r>
              <a:rPr lang="en-US" altLang="zh-CN" b="1" dirty="0"/>
              <a:t> </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单道批处理系统</a:t>
            </a:r>
          </a:p>
        </p:txBody>
      </p:sp>
    </p:spTree>
    <p:extLst>
      <p:ext uri="{BB962C8B-B14F-4D97-AF65-F5344CB8AC3E}">
        <p14:creationId xmlns:p14="http://schemas.microsoft.com/office/powerpoint/2010/main" val="817851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 calcmode="lin" valueType="num">
                                      <p:cBhvr additive="base">
                                        <p:cTn id="7" dur="500" fill="hold"/>
                                        <p:tgtEl>
                                          <p:spTgt spid="297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97987">
                                            <p:txEl>
                                              <p:pRg st="1" end="1"/>
                                            </p:txEl>
                                          </p:spTgt>
                                        </p:tgtEl>
                                        <p:attrNameLst>
                                          <p:attrName>style.visibility</p:attrName>
                                        </p:attrNameLst>
                                      </p:cBhvr>
                                      <p:to>
                                        <p:strVal val="visible"/>
                                      </p:to>
                                    </p:set>
                                    <p:anim calcmode="lin" valueType="num">
                                      <p:cBhvr additive="base">
                                        <p:cTn id="13" dur="500" fill="hold"/>
                                        <p:tgtEl>
                                          <p:spTgt spid="2979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7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97987">
                                            <p:txEl>
                                              <p:pRg st="2" end="2"/>
                                            </p:txEl>
                                          </p:spTgt>
                                        </p:tgtEl>
                                        <p:attrNameLst>
                                          <p:attrName>style.visibility</p:attrName>
                                        </p:attrNameLst>
                                      </p:cBhvr>
                                      <p:to>
                                        <p:strVal val="visible"/>
                                      </p:to>
                                    </p:set>
                                    <p:anim calcmode="lin" valueType="num">
                                      <p:cBhvr additive="base">
                                        <p:cTn id="19" dur="500" fill="hold"/>
                                        <p:tgtEl>
                                          <p:spTgt spid="2979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798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657697" y="1284556"/>
            <a:ext cx="7992888" cy="2286000"/>
          </a:xfrm>
        </p:spPr>
        <p:txBody>
          <a:bodyPr/>
          <a:lstStyle/>
          <a:p>
            <a:pPr marL="575072" indent="-575072">
              <a:lnSpc>
                <a:spcPct val="150000"/>
              </a:lnSpc>
              <a:buNone/>
            </a:pPr>
            <a:r>
              <a:rPr lang="zh-CN" altLang="en-US" sz="2400" dirty="0">
                <a:solidFill>
                  <a:srgbClr val="FF0000"/>
                </a:solidFill>
                <a:latin typeface="微软雅黑" panose="020B0503020204020204" pitchFamily="34" charset="-122"/>
                <a:ea typeface="微软雅黑" panose="020B0503020204020204" pitchFamily="34" charset="-122"/>
              </a:rPr>
              <a:t>一、多道程序的概念</a:t>
            </a:r>
            <a:r>
              <a:rPr lang="zh-CN" altLang="en-US" sz="2400" dirty="0">
                <a:solidFill>
                  <a:srgbClr val="0066FF"/>
                </a:solidFill>
                <a:latin typeface="微软雅黑" panose="020B0503020204020204" pitchFamily="34" charset="-122"/>
                <a:ea typeface="微软雅黑" panose="020B0503020204020204" pitchFamily="34" charset="-122"/>
              </a:rPr>
              <a:t>：</a:t>
            </a:r>
            <a:r>
              <a:rPr lang="zh-CN" altLang="en-US" sz="2400" dirty="0">
                <a:solidFill>
                  <a:schemeClr val="hlink"/>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在内存中存放</a:t>
            </a:r>
            <a:r>
              <a:rPr lang="zh-CN" altLang="en-US" sz="2400" dirty="0">
                <a:solidFill>
                  <a:srgbClr val="FF0000"/>
                </a:solidFill>
                <a:latin typeface="微软雅黑" panose="020B0503020204020204" pitchFamily="34" charset="-122"/>
                <a:ea typeface="微软雅黑" panose="020B0503020204020204" pitchFamily="34" charset="-122"/>
              </a:rPr>
              <a:t>多</a:t>
            </a:r>
            <a:r>
              <a:rPr lang="zh-CN" altLang="en-US" sz="2400" dirty="0">
                <a:latin typeface="微软雅黑" panose="020B0503020204020204" pitchFamily="34" charset="-122"/>
                <a:ea typeface="微软雅黑" panose="020B0503020204020204" pitchFamily="34" charset="-122"/>
              </a:rPr>
              <a:t>道作业运行，运行结束或出错，自动调度</a:t>
            </a:r>
            <a:r>
              <a:rPr lang="zh-CN" altLang="en-US" sz="2400" dirty="0">
                <a:solidFill>
                  <a:srgbClr val="FF0000"/>
                </a:solidFill>
                <a:latin typeface="微软雅黑" panose="020B0503020204020204" pitchFamily="34" charset="-122"/>
                <a:ea typeface="微软雅黑" panose="020B0503020204020204" pitchFamily="34" charset="-122"/>
              </a:rPr>
              <a:t>内存</a:t>
            </a:r>
            <a:r>
              <a:rPr lang="zh-CN" altLang="en-US" sz="2400" dirty="0">
                <a:latin typeface="微软雅黑" panose="020B0503020204020204" pitchFamily="34" charset="-122"/>
                <a:ea typeface="微软雅黑" panose="020B0503020204020204" pitchFamily="34" charset="-122"/>
              </a:rPr>
              <a:t>中的另一道作业运行。</a:t>
            </a:r>
            <a:endParaRPr lang="zh-CN" altLang="en-US" sz="2400" dirty="0">
              <a:solidFill>
                <a:srgbClr val="0066FF"/>
              </a:solidFill>
              <a:latin typeface="微软雅黑" panose="020B0503020204020204" pitchFamily="34" charset="-122"/>
              <a:ea typeface="微软雅黑" panose="020B0503020204020204" pitchFamily="34" charset="-122"/>
            </a:endParaRPr>
          </a:p>
          <a:p>
            <a:pPr marL="575072" indent="-575072">
              <a:lnSpc>
                <a:spcPct val="150000"/>
              </a:lnSpc>
              <a:buNone/>
            </a:pPr>
            <a:r>
              <a:rPr lang="zh-CN" altLang="en-US" sz="2400" dirty="0">
                <a:solidFill>
                  <a:srgbClr val="FF0000"/>
                </a:solidFill>
                <a:latin typeface="微软雅黑" panose="020B0503020204020204" pitchFamily="34" charset="-122"/>
                <a:ea typeface="微软雅黑" panose="020B0503020204020204" pitchFamily="34" charset="-122"/>
              </a:rPr>
              <a:t>●多道程序带来的好处</a:t>
            </a:r>
            <a:r>
              <a:rPr lang="zh-CN" altLang="en-US" sz="2400" dirty="0">
                <a:solidFill>
                  <a:srgbClr val="0066FF"/>
                </a:solidFill>
                <a:latin typeface="微软雅黑" panose="020B0503020204020204" pitchFamily="34" charset="-122"/>
                <a:ea typeface="微软雅黑" panose="020B0503020204020204" pitchFamily="34" charset="-122"/>
              </a:rPr>
              <a:t>：</a:t>
            </a:r>
          </a:p>
          <a:p>
            <a:pPr marL="575072" indent="-575072">
              <a:lnSpc>
                <a:spcPct val="150000"/>
              </a:lnSpc>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、提高</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的利用率</a:t>
            </a:r>
          </a:p>
          <a:p>
            <a:pPr marL="575072" indent="-575072">
              <a:lnSpc>
                <a:spcPct val="150000"/>
              </a:lnSpc>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、提高内存和</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设备利用率</a:t>
            </a:r>
          </a:p>
          <a:p>
            <a:pPr marL="575072" indent="-575072">
              <a:lnSpc>
                <a:spcPct val="150000"/>
              </a:lnSpc>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、增加系统吞吐率</a:t>
            </a:r>
          </a:p>
        </p:txBody>
      </p:sp>
      <p:sp>
        <p:nvSpPr>
          <p:cNvPr id="63490" name="Rectangle 2"/>
          <p:cNvSpPr>
            <a:spLocks noGrp="1" noChangeArrowheads="1"/>
          </p:cNvSpPr>
          <p:nvPr>
            <p:ph type="title" idx="4294967295"/>
          </p:nvPr>
        </p:nvSpPr>
        <p:spPr>
          <a:xfrm>
            <a:off x="1152938" y="411163"/>
            <a:ext cx="5128592" cy="685800"/>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多道批处理系统</a:t>
            </a:r>
          </a:p>
        </p:txBody>
      </p:sp>
    </p:spTree>
    <p:extLst>
      <p:ext uri="{BB962C8B-B14F-4D97-AF65-F5344CB8AC3E}">
        <p14:creationId xmlns:p14="http://schemas.microsoft.com/office/powerpoint/2010/main" val="195580645"/>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p:cNvSpPr>
            <a:spLocks/>
          </p:cNvSpPr>
          <p:nvPr/>
        </p:nvSpPr>
        <p:spPr bwMode="auto">
          <a:xfrm>
            <a:off x="421873" y="1258956"/>
            <a:ext cx="8316924" cy="267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bg2"/>
              </a:buClr>
              <a:buSzPct val="75000"/>
              <a:buFont typeface="Wingdings" panose="05000000000000000000" pitchFamily="2" charset="2"/>
              <a:buChar char="n"/>
            </a:pPr>
            <a:r>
              <a:rPr lang="zh-CN" altLang="en-US" sz="2400" b="0" dirty="0">
                <a:latin typeface="微软雅黑" panose="020B0503020204020204" pitchFamily="34" charset="-122"/>
                <a:ea typeface="微软雅黑" panose="020B0503020204020204" pitchFamily="34" charset="-122"/>
              </a:rPr>
              <a:t>设内存中有三道程序</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和</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，它们按</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的优先次序执行。它们的计算和</a:t>
            </a:r>
            <a:r>
              <a:rPr lang="en-US" altLang="zh-CN" sz="2400" b="0" dirty="0">
                <a:latin typeface="微软雅黑" panose="020B0503020204020204" pitchFamily="34" charset="-122"/>
                <a:ea typeface="微软雅黑" panose="020B0503020204020204" pitchFamily="34" charset="-122"/>
              </a:rPr>
              <a:t>I/O</a:t>
            </a:r>
            <a:r>
              <a:rPr lang="zh-CN" altLang="en-US" sz="2400" b="0" dirty="0">
                <a:latin typeface="微软雅黑" panose="020B0503020204020204" pitchFamily="34" charset="-122"/>
                <a:ea typeface="微软雅黑" panose="020B0503020204020204" pitchFamily="34" charset="-122"/>
              </a:rPr>
              <a:t>操作时间如下表所示。</a:t>
            </a:r>
          </a:p>
          <a:p>
            <a:pPr eaLnBrk="1" hangingPunct="1">
              <a:lnSpc>
                <a:spcPct val="120000"/>
              </a:lnSpc>
              <a:buClr>
                <a:schemeClr val="bg2"/>
              </a:buClr>
              <a:buSzPct val="75000"/>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rPr>
              <a:t>           假设三道程序使用相同的设备进行</a:t>
            </a:r>
            <a:r>
              <a:rPr lang="en-US" altLang="zh-CN" sz="2400" b="0" dirty="0">
                <a:latin typeface="微软雅黑" panose="020B0503020204020204" pitchFamily="34" charset="-122"/>
                <a:ea typeface="微软雅黑" panose="020B0503020204020204" pitchFamily="34" charset="-122"/>
              </a:rPr>
              <a:t>I/O</a:t>
            </a:r>
            <a:r>
              <a:rPr lang="zh-CN" altLang="en-US" sz="2400" b="0" dirty="0">
                <a:latin typeface="微软雅黑" panose="020B0503020204020204" pitchFamily="34" charset="-122"/>
                <a:ea typeface="微软雅黑" panose="020B0503020204020204" pitchFamily="34" charset="-122"/>
              </a:rPr>
              <a:t>操作，即程序以串行方式使用设备，试画出单道运行和多道运行的时间关系图（调度程序的执行时间忽略不计）。在两种情况下，完成这三道程序各要花多少时间？</a:t>
            </a:r>
          </a:p>
          <a:p>
            <a:pPr eaLnBrk="1" hangingPunct="1">
              <a:lnSpc>
                <a:spcPct val="120000"/>
              </a:lnSpc>
              <a:buClr>
                <a:schemeClr val="bg2"/>
              </a:buClr>
              <a:buSzPct val="75000"/>
              <a:buFont typeface="Wingdings" panose="05000000000000000000" pitchFamily="2" charset="2"/>
              <a:buNone/>
            </a:pPr>
            <a:endParaRPr lang="en-US" altLang="zh-CN" sz="2000" b="0" dirty="0"/>
          </a:p>
        </p:txBody>
      </p:sp>
      <p:graphicFrame>
        <p:nvGraphicFramePr>
          <p:cNvPr id="236578" name="Group 34"/>
          <p:cNvGraphicFramePr>
            <a:graphicFrameLocks noGrp="1"/>
          </p:cNvGraphicFramePr>
          <p:nvPr>
            <p:extLst>
              <p:ext uri="{D42A27DB-BD31-4B8C-83A1-F6EECF244321}">
                <p14:modId xmlns:p14="http://schemas.microsoft.com/office/powerpoint/2010/main" val="1715744648"/>
              </p:ext>
            </p:extLst>
          </p:nvPr>
        </p:nvGraphicFramePr>
        <p:xfrm>
          <a:off x="1974575" y="4240696"/>
          <a:ext cx="5327375" cy="1749288"/>
        </p:xfrm>
        <a:graphic>
          <a:graphicData uri="http://schemas.openxmlformats.org/drawingml/2006/table">
            <a:tbl>
              <a:tblPr/>
              <a:tblGrid>
                <a:gridCol w="1332613">
                  <a:extLst>
                    <a:ext uri="{9D8B030D-6E8A-4147-A177-3AD203B41FA5}">
                      <a16:colId xmlns:a16="http://schemas.microsoft.com/office/drawing/2014/main" val="20000"/>
                    </a:ext>
                  </a:extLst>
                </a:gridCol>
                <a:gridCol w="1331075">
                  <a:extLst>
                    <a:ext uri="{9D8B030D-6E8A-4147-A177-3AD203B41FA5}">
                      <a16:colId xmlns:a16="http://schemas.microsoft.com/office/drawing/2014/main" val="20001"/>
                    </a:ext>
                  </a:extLst>
                </a:gridCol>
                <a:gridCol w="1332613">
                  <a:extLst>
                    <a:ext uri="{9D8B030D-6E8A-4147-A177-3AD203B41FA5}">
                      <a16:colId xmlns:a16="http://schemas.microsoft.com/office/drawing/2014/main" val="20002"/>
                    </a:ext>
                  </a:extLst>
                </a:gridCol>
                <a:gridCol w="1331074">
                  <a:extLst>
                    <a:ext uri="{9D8B030D-6E8A-4147-A177-3AD203B41FA5}">
                      <a16:colId xmlns:a16="http://schemas.microsoft.com/office/drawing/2014/main" val="20003"/>
                    </a:ext>
                  </a:extLst>
                </a:gridCol>
              </a:tblGrid>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500" b="1" i="0" u="none" strike="noStrike" cap="none" normalizeH="0" baseline="0" dirty="0">
                        <a:ln>
                          <a:noFill/>
                        </a:ln>
                        <a:solidFill>
                          <a:schemeClr val="tx1"/>
                        </a:solidFill>
                        <a:effectLst/>
                        <a:latin typeface="Arial" pitchFamily="34" charset="0"/>
                        <a:ea typeface="宋体" pitchFamily="2" charset="-122"/>
                      </a:endParaRP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A</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B</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C</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500" b="1" i="0" u="none" strike="noStrike" cap="none" normalizeH="0" baseline="0">
                          <a:ln>
                            <a:noFill/>
                          </a:ln>
                          <a:solidFill>
                            <a:schemeClr val="tx1"/>
                          </a:solidFill>
                          <a:effectLst/>
                          <a:latin typeface="Arial" pitchFamily="34" charset="0"/>
                          <a:ea typeface="宋体" pitchFamily="2" charset="-122"/>
                        </a:rPr>
                        <a:t>计算</a:t>
                      </a: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30ms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60ms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20ms</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I/O</a:t>
                      </a: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40ms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30ms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40ms</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500" b="1" i="0" u="none" strike="noStrike" cap="none" normalizeH="0" baseline="0">
                          <a:ln>
                            <a:noFill/>
                          </a:ln>
                          <a:solidFill>
                            <a:schemeClr val="tx1"/>
                          </a:solidFill>
                          <a:effectLst/>
                          <a:latin typeface="Arial" pitchFamily="34" charset="0"/>
                          <a:ea typeface="宋体" pitchFamily="2" charset="-122"/>
                        </a:rPr>
                        <a:t>计算</a:t>
                      </a: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10ms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10ms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20ms</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Rectangle 2">
            <a:extLst>
              <a:ext uri="{FF2B5EF4-FFF2-40B4-BE49-F238E27FC236}">
                <a16:creationId xmlns:a16="http://schemas.microsoft.com/office/drawing/2014/main" id="{AD4328E5-1171-594B-B6ED-5E35E0936B58}"/>
              </a:ext>
            </a:extLst>
          </p:cNvPr>
          <p:cNvSpPr txBox="1">
            <a:spLocks noChangeArrowheads="1"/>
          </p:cNvSpPr>
          <p:nvPr/>
        </p:nvSpPr>
        <p:spPr>
          <a:xfrm>
            <a:off x="1192696" y="326835"/>
            <a:ext cx="5623780" cy="484584"/>
          </a:xfrm>
          <a:prstGeom prst="rect">
            <a:avLst/>
          </a:prstGeom>
        </p:spPr>
        <p:txBody>
          <a:bodyPr/>
          <a:lstStyle>
            <a:lvl1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2pPr>
            <a:lvl3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3pPr>
            <a:lvl4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4pPr>
            <a:lvl5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5pPr>
            <a:lvl6pPr marL="4572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6pPr>
            <a:lvl7pPr marL="9144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7pPr>
            <a:lvl8pPr marL="13716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8pPr>
            <a:lvl9pPr marL="18288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9pPr>
          </a:lstStyle>
          <a:p>
            <a:pPr algn="l" defTabSz="685800" eaLnBrk="1" hangingPunct="1">
              <a:lnSpc>
                <a:spcPct val="90000"/>
              </a:lnSpc>
              <a:defRPr/>
            </a:pPr>
            <a:r>
              <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举例</a:t>
            </a:r>
            <a:r>
              <a:rPr lang="en-US" altLang="zh-CN"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02001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p:cNvSpPr>
          <p:nvPr/>
        </p:nvSpPr>
        <p:spPr bwMode="auto">
          <a:xfrm>
            <a:off x="490221" y="3038465"/>
            <a:ext cx="1872921" cy="68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bg2"/>
              </a:buClr>
              <a:buSzPct val="75000"/>
              <a:buFont typeface="Wingdings" panose="05000000000000000000" pitchFamily="2" charset="2"/>
              <a:buChar char="n"/>
            </a:pPr>
            <a:r>
              <a:rPr lang="zh-CN" altLang="en-US" sz="2400" b="0" dirty="0">
                <a:latin typeface="微软雅黑" panose="020B0503020204020204" pitchFamily="34" charset="-122"/>
                <a:ea typeface="微软雅黑" panose="020B0503020204020204" pitchFamily="34" charset="-122"/>
              </a:rPr>
              <a:t>单道运行的甘特图</a:t>
            </a:r>
          </a:p>
          <a:p>
            <a:pPr eaLnBrk="1" hangingPunct="1">
              <a:lnSpc>
                <a:spcPct val="120000"/>
              </a:lnSpc>
              <a:buClr>
                <a:schemeClr val="bg2"/>
              </a:buClr>
              <a:buSzPct val="75000"/>
              <a:buFont typeface="Wingdings" panose="05000000000000000000" pitchFamily="2" charset="2"/>
              <a:buNone/>
            </a:pPr>
            <a:r>
              <a:rPr lang="zh-CN" altLang="en-US" sz="1800" dirty="0">
                <a:latin typeface="Arial" panose="020B0604020202020204" pitchFamily="34" charset="0"/>
                <a:ea typeface="宋体" panose="02010600030101010101" pitchFamily="2" charset="-122"/>
              </a:rPr>
              <a:t>           </a:t>
            </a:r>
          </a:p>
          <a:p>
            <a:pPr eaLnBrk="1" hangingPunct="1">
              <a:lnSpc>
                <a:spcPct val="120000"/>
              </a:lnSpc>
              <a:buClr>
                <a:schemeClr val="bg2"/>
              </a:buClr>
              <a:buSzPct val="75000"/>
              <a:buFont typeface="Wingdings" panose="05000000000000000000" pitchFamily="2" charset="2"/>
              <a:buNone/>
            </a:pPr>
            <a:endParaRPr lang="en-US" altLang="zh-CN" sz="1800" dirty="0">
              <a:latin typeface="Arial" panose="020B0604020202020204" pitchFamily="34" charset="0"/>
              <a:ea typeface="宋体" panose="02010600030101010101" pitchFamily="2" charset="-122"/>
            </a:endParaRPr>
          </a:p>
        </p:txBody>
      </p:sp>
      <p:graphicFrame>
        <p:nvGraphicFramePr>
          <p:cNvPr id="237714" name="Group 146"/>
          <p:cNvGraphicFramePr>
            <a:graphicFrameLocks noGrp="1"/>
          </p:cNvGraphicFramePr>
          <p:nvPr>
            <p:extLst>
              <p:ext uri="{D42A27DB-BD31-4B8C-83A1-F6EECF244321}">
                <p14:modId xmlns:p14="http://schemas.microsoft.com/office/powerpoint/2010/main" val="650722459"/>
              </p:ext>
            </p:extLst>
          </p:nvPr>
        </p:nvGraphicFramePr>
        <p:xfrm>
          <a:off x="1875425" y="1246769"/>
          <a:ext cx="5149453" cy="1110256"/>
        </p:xfrm>
        <a:graphic>
          <a:graphicData uri="http://schemas.openxmlformats.org/drawingml/2006/table">
            <a:tbl>
              <a:tblPr/>
              <a:tblGrid>
                <a:gridCol w="1288107">
                  <a:extLst>
                    <a:ext uri="{9D8B030D-6E8A-4147-A177-3AD203B41FA5}">
                      <a16:colId xmlns:a16="http://schemas.microsoft.com/office/drawing/2014/main" val="20000"/>
                    </a:ext>
                  </a:extLst>
                </a:gridCol>
                <a:gridCol w="1286620">
                  <a:extLst>
                    <a:ext uri="{9D8B030D-6E8A-4147-A177-3AD203B41FA5}">
                      <a16:colId xmlns:a16="http://schemas.microsoft.com/office/drawing/2014/main" val="20001"/>
                    </a:ext>
                  </a:extLst>
                </a:gridCol>
                <a:gridCol w="1288107">
                  <a:extLst>
                    <a:ext uri="{9D8B030D-6E8A-4147-A177-3AD203B41FA5}">
                      <a16:colId xmlns:a16="http://schemas.microsoft.com/office/drawing/2014/main" val="20002"/>
                    </a:ext>
                  </a:extLst>
                </a:gridCol>
                <a:gridCol w="1286619">
                  <a:extLst>
                    <a:ext uri="{9D8B030D-6E8A-4147-A177-3AD203B41FA5}">
                      <a16:colId xmlns:a16="http://schemas.microsoft.com/office/drawing/2014/main" val="20003"/>
                    </a:ext>
                  </a:extLst>
                </a:gridCol>
              </a:tblGrid>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200" b="1"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A</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dirty="0">
                          <a:ln>
                            <a:noFill/>
                          </a:ln>
                          <a:solidFill>
                            <a:schemeClr val="tx1"/>
                          </a:solidFill>
                          <a:effectLst/>
                          <a:latin typeface="Arial" pitchFamily="34" charset="0"/>
                          <a:ea typeface="宋体" pitchFamily="2" charset="-122"/>
                        </a:rPr>
                        <a:t>B</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dirty="0">
                          <a:ln>
                            <a:noFill/>
                          </a:ln>
                          <a:solidFill>
                            <a:schemeClr val="tx1"/>
                          </a:solidFill>
                          <a:effectLst/>
                          <a:latin typeface="Arial" pitchFamily="34" charset="0"/>
                          <a:ea typeface="宋体" pitchFamily="2" charset="-122"/>
                        </a:rPr>
                        <a:t>C</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1" i="0" u="none" strike="noStrike" cap="none" normalizeH="0" baseline="0">
                          <a:ln>
                            <a:noFill/>
                          </a:ln>
                          <a:solidFill>
                            <a:schemeClr val="tx1"/>
                          </a:solidFill>
                          <a:effectLst/>
                          <a:latin typeface="Arial" pitchFamily="34" charset="0"/>
                          <a:ea typeface="宋体" pitchFamily="2" charset="-122"/>
                        </a:rPr>
                        <a:t>计算</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30ms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60ms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20ms</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I/O</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40ms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30ms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40ms</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1" i="0" u="none" strike="noStrike" cap="none" normalizeH="0" baseline="0">
                          <a:ln>
                            <a:noFill/>
                          </a:ln>
                          <a:solidFill>
                            <a:schemeClr val="tx1"/>
                          </a:solidFill>
                          <a:effectLst/>
                          <a:latin typeface="Arial" pitchFamily="34" charset="0"/>
                          <a:ea typeface="宋体" pitchFamily="2" charset="-122"/>
                        </a:rPr>
                        <a:t>计算</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dirty="0">
                          <a:ln>
                            <a:noFill/>
                          </a:ln>
                          <a:solidFill>
                            <a:schemeClr val="tx1"/>
                          </a:solidFill>
                          <a:effectLst/>
                          <a:latin typeface="Arial" pitchFamily="34" charset="0"/>
                          <a:ea typeface="宋体" pitchFamily="2" charset="-122"/>
                        </a:rPr>
                        <a:t>10ms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10ms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dirty="0">
                          <a:ln>
                            <a:noFill/>
                          </a:ln>
                          <a:solidFill>
                            <a:schemeClr val="tx1"/>
                          </a:solidFill>
                          <a:effectLst/>
                          <a:latin typeface="Arial" pitchFamily="34" charset="0"/>
                          <a:ea typeface="宋体" pitchFamily="2" charset="-122"/>
                        </a:rPr>
                        <a:t>20ms</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51230" name="Group 103"/>
          <p:cNvGrpSpPr>
            <a:grpSpLocks/>
          </p:cNvGrpSpPr>
          <p:nvPr/>
        </p:nvGrpSpPr>
        <p:grpSpPr bwMode="auto">
          <a:xfrm>
            <a:off x="2398705" y="2448405"/>
            <a:ext cx="6291263" cy="1870473"/>
            <a:chOff x="204" y="2156"/>
            <a:chExt cx="5284" cy="1571"/>
          </a:xfrm>
        </p:grpSpPr>
        <p:sp>
          <p:nvSpPr>
            <p:cNvPr id="51232" name="Text Box 104"/>
            <p:cNvSpPr txBox="1">
              <a:spLocks noChangeArrowheads="1"/>
            </p:cNvSpPr>
            <p:nvPr/>
          </p:nvSpPr>
          <p:spPr bwMode="auto">
            <a:xfrm>
              <a:off x="4785" y="3290"/>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时间</a:t>
              </a:r>
              <a:r>
                <a:rPr lang="en-US" altLang="zh-CN" sz="1350" b="0">
                  <a:latin typeface="Arial" panose="020B0604020202020204" pitchFamily="34" charset="0"/>
                  <a:ea typeface="宋体" panose="02010600030101010101" pitchFamily="2" charset="-122"/>
                </a:rPr>
                <a:t>( ms)</a:t>
              </a:r>
            </a:p>
          </p:txBody>
        </p:sp>
        <p:sp>
          <p:nvSpPr>
            <p:cNvPr id="51233" name="Line 105"/>
            <p:cNvSpPr>
              <a:spLocks noChangeShapeType="1"/>
            </p:cNvSpPr>
            <p:nvPr/>
          </p:nvSpPr>
          <p:spPr bwMode="auto">
            <a:xfrm>
              <a:off x="748" y="3430"/>
              <a:ext cx="399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4" name="Line 106"/>
            <p:cNvSpPr>
              <a:spLocks noChangeShapeType="1"/>
            </p:cNvSpPr>
            <p:nvPr/>
          </p:nvSpPr>
          <p:spPr bwMode="auto">
            <a:xfrm flipV="1">
              <a:off x="748" y="2432"/>
              <a:ext cx="0" cy="9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5" name="Line 107"/>
            <p:cNvSpPr>
              <a:spLocks noChangeShapeType="1"/>
            </p:cNvSpPr>
            <p:nvPr/>
          </p:nvSpPr>
          <p:spPr bwMode="auto">
            <a:xfrm>
              <a:off x="657" y="2723"/>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6" name="Line 108"/>
            <p:cNvSpPr>
              <a:spLocks noChangeShapeType="1"/>
            </p:cNvSpPr>
            <p:nvPr/>
          </p:nvSpPr>
          <p:spPr bwMode="auto">
            <a:xfrm>
              <a:off x="657" y="3067"/>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7" name="Text Box 109"/>
            <p:cNvSpPr txBox="1">
              <a:spLocks noChangeArrowheads="1"/>
            </p:cNvSpPr>
            <p:nvPr/>
          </p:nvSpPr>
          <p:spPr bwMode="auto">
            <a:xfrm>
              <a:off x="295" y="26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I/O</a:t>
              </a:r>
            </a:p>
          </p:txBody>
        </p:sp>
        <p:sp>
          <p:nvSpPr>
            <p:cNvPr id="51238" name="Text Box 110"/>
            <p:cNvSpPr txBox="1">
              <a:spLocks noChangeArrowheads="1"/>
            </p:cNvSpPr>
            <p:nvPr/>
          </p:nvSpPr>
          <p:spPr bwMode="auto">
            <a:xfrm>
              <a:off x="204" y="2931"/>
              <a:ext cx="45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计算</a:t>
              </a:r>
            </a:p>
          </p:txBody>
        </p:sp>
        <p:sp>
          <p:nvSpPr>
            <p:cNvPr id="51239" name="Text Box 111"/>
            <p:cNvSpPr txBox="1">
              <a:spLocks noChangeArrowheads="1"/>
            </p:cNvSpPr>
            <p:nvPr/>
          </p:nvSpPr>
          <p:spPr bwMode="auto">
            <a:xfrm>
              <a:off x="435" y="2156"/>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活动列表</a:t>
              </a:r>
            </a:p>
          </p:txBody>
        </p:sp>
        <p:sp>
          <p:nvSpPr>
            <p:cNvPr id="51240" name="Line 112"/>
            <p:cNvSpPr>
              <a:spLocks noChangeShapeType="1"/>
            </p:cNvSpPr>
            <p:nvPr/>
          </p:nvSpPr>
          <p:spPr bwMode="auto">
            <a:xfrm>
              <a:off x="748" y="3067"/>
              <a:ext cx="40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1" name="Line 113"/>
            <p:cNvSpPr>
              <a:spLocks noChangeShapeType="1"/>
            </p:cNvSpPr>
            <p:nvPr/>
          </p:nvSpPr>
          <p:spPr bwMode="auto">
            <a:xfrm>
              <a:off x="1156"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2" name="Line 114"/>
            <p:cNvSpPr>
              <a:spLocks noChangeShapeType="1"/>
            </p:cNvSpPr>
            <p:nvPr/>
          </p:nvSpPr>
          <p:spPr bwMode="auto">
            <a:xfrm>
              <a:off x="1156" y="2704"/>
              <a:ext cx="59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3" name="Line 115"/>
            <p:cNvSpPr>
              <a:spLocks noChangeShapeType="1"/>
            </p:cNvSpPr>
            <p:nvPr/>
          </p:nvSpPr>
          <p:spPr bwMode="auto">
            <a:xfrm>
              <a:off x="2653"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4" name="Line 116"/>
            <p:cNvSpPr>
              <a:spLocks noChangeShapeType="1"/>
            </p:cNvSpPr>
            <p:nvPr/>
          </p:nvSpPr>
          <p:spPr bwMode="auto">
            <a:xfrm>
              <a:off x="1746" y="3067"/>
              <a:ext cx="90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5" name="Line 117"/>
            <p:cNvSpPr>
              <a:spLocks noChangeShapeType="1"/>
            </p:cNvSpPr>
            <p:nvPr/>
          </p:nvSpPr>
          <p:spPr bwMode="auto">
            <a:xfrm>
              <a:off x="1746"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6" name="Line 118"/>
            <p:cNvSpPr>
              <a:spLocks noChangeShapeType="1"/>
            </p:cNvSpPr>
            <p:nvPr/>
          </p:nvSpPr>
          <p:spPr bwMode="auto">
            <a:xfrm>
              <a:off x="2653" y="2704"/>
              <a:ext cx="40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7" name="Line 119"/>
            <p:cNvSpPr>
              <a:spLocks noChangeShapeType="1"/>
            </p:cNvSpPr>
            <p:nvPr/>
          </p:nvSpPr>
          <p:spPr bwMode="auto">
            <a:xfrm>
              <a:off x="3061" y="3058"/>
              <a:ext cx="40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8" name="Line 120"/>
            <p:cNvSpPr>
              <a:spLocks noChangeShapeType="1"/>
            </p:cNvSpPr>
            <p:nvPr/>
          </p:nvSpPr>
          <p:spPr bwMode="auto">
            <a:xfrm>
              <a:off x="3061"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9" name="Line 121"/>
            <p:cNvSpPr>
              <a:spLocks noChangeShapeType="1"/>
            </p:cNvSpPr>
            <p:nvPr/>
          </p:nvSpPr>
          <p:spPr bwMode="auto">
            <a:xfrm>
              <a:off x="3470" y="2704"/>
              <a:ext cx="59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0" name="Line 122"/>
            <p:cNvSpPr>
              <a:spLocks noChangeShapeType="1"/>
            </p:cNvSpPr>
            <p:nvPr/>
          </p:nvSpPr>
          <p:spPr bwMode="auto">
            <a:xfrm>
              <a:off x="4060" y="3067"/>
              <a:ext cx="31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1" name="Line 123"/>
            <p:cNvSpPr>
              <a:spLocks noChangeShapeType="1"/>
            </p:cNvSpPr>
            <p:nvPr/>
          </p:nvSpPr>
          <p:spPr bwMode="auto">
            <a:xfrm>
              <a:off x="3470"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2" name="Line 124"/>
            <p:cNvSpPr>
              <a:spLocks noChangeShapeType="1"/>
            </p:cNvSpPr>
            <p:nvPr/>
          </p:nvSpPr>
          <p:spPr bwMode="auto">
            <a:xfrm>
              <a:off x="405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3" name="Line 125"/>
            <p:cNvSpPr>
              <a:spLocks noChangeShapeType="1"/>
            </p:cNvSpPr>
            <p:nvPr/>
          </p:nvSpPr>
          <p:spPr bwMode="auto">
            <a:xfrm>
              <a:off x="3189"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4" name="Line 126"/>
            <p:cNvSpPr>
              <a:spLocks noChangeShapeType="1"/>
            </p:cNvSpPr>
            <p:nvPr/>
          </p:nvSpPr>
          <p:spPr bwMode="auto">
            <a:xfrm>
              <a:off x="4377"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5" name="Text Box 127"/>
            <p:cNvSpPr txBox="1">
              <a:spLocks noChangeArrowheads="1"/>
            </p:cNvSpPr>
            <p:nvPr/>
          </p:nvSpPr>
          <p:spPr bwMode="auto">
            <a:xfrm>
              <a:off x="829" y="2864"/>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51256" name="Text Box 128"/>
            <p:cNvSpPr txBox="1">
              <a:spLocks noChangeArrowheads="1"/>
            </p:cNvSpPr>
            <p:nvPr/>
          </p:nvSpPr>
          <p:spPr bwMode="auto">
            <a:xfrm>
              <a:off x="1292" y="248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51257" name="Text Box 129"/>
            <p:cNvSpPr txBox="1">
              <a:spLocks noChangeArrowheads="1"/>
            </p:cNvSpPr>
            <p:nvPr/>
          </p:nvSpPr>
          <p:spPr bwMode="auto">
            <a:xfrm>
              <a:off x="1736" y="2863"/>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51258" name="Text Box 130"/>
            <p:cNvSpPr txBox="1">
              <a:spLocks noChangeArrowheads="1"/>
            </p:cNvSpPr>
            <p:nvPr/>
          </p:nvSpPr>
          <p:spPr bwMode="auto">
            <a:xfrm>
              <a:off x="2199" y="2845"/>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51259" name="Text Box 131"/>
            <p:cNvSpPr txBox="1">
              <a:spLocks noChangeArrowheads="1"/>
            </p:cNvSpPr>
            <p:nvPr/>
          </p:nvSpPr>
          <p:spPr bwMode="auto">
            <a:xfrm>
              <a:off x="2744" y="248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51260" name="Text Box 132"/>
            <p:cNvSpPr txBox="1">
              <a:spLocks noChangeArrowheads="1"/>
            </p:cNvSpPr>
            <p:nvPr/>
          </p:nvSpPr>
          <p:spPr bwMode="auto">
            <a:xfrm>
              <a:off x="3016" y="2849"/>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51261" name="Text Box 133"/>
            <p:cNvSpPr txBox="1">
              <a:spLocks noChangeArrowheads="1"/>
            </p:cNvSpPr>
            <p:nvPr/>
          </p:nvSpPr>
          <p:spPr bwMode="auto">
            <a:xfrm>
              <a:off x="3215" y="286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51262" name="Text Box 134"/>
            <p:cNvSpPr txBox="1">
              <a:spLocks noChangeArrowheads="1"/>
            </p:cNvSpPr>
            <p:nvPr/>
          </p:nvSpPr>
          <p:spPr bwMode="auto">
            <a:xfrm>
              <a:off x="3615" y="2496"/>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51263" name="Text Box 135"/>
            <p:cNvSpPr txBox="1">
              <a:spLocks noChangeArrowheads="1"/>
            </p:cNvSpPr>
            <p:nvPr/>
          </p:nvSpPr>
          <p:spPr bwMode="auto">
            <a:xfrm>
              <a:off x="4096" y="285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51264" name="Text Box 136"/>
            <p:cNvSpPr txBox="1">
              <a:spLocks noChangeArrowheads="1"/>
            </p:cNvSpPr>
            <p:nvPr/>
          </p:nvSpPr>
          <p:spPr bwMode="auto">
            <a:xfrm>
              <a:off x="657" y="345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0</a:t>
              </a:r>
            </a:p>
          </p:txBody>
        </p:sp>
        <p:sp>
          <p:nvSpPr>
            <p:cNvPr id="51265" name="Text Box 137"/>
            <p:cNvSpPr txBox="1">
              <a:spLocks noChangeArrowheads="1"/>
            </p:cNvSpPr>
            <p:nvPr/>
          </p:nvSpPr>
          <p:spPr bwMode="auto">
            <a:xfrm>
              <a:off x="1011" y="3457"/>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30</a:t>
              </a:r>
            </a:p>
          </p:txBody>
        </p:sp>
        <p:sp>
          <p:nvSpPr>
            <p:cNvPr id="51266" name="Text Box 138"/>
            <p:cNvSpPr txBox="1">
              <a:spLocks noChangeArrowheads="1"/>
            </p:cNvSpPr>
            <p:nvPr/>
          </p:nvSpPr>
          <p:spPr bwMode="auto">
            <a:xfrm>
              <a:off x="1592" y="3466"/>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70</a:t>
              </a:r>
            </a:p>
          </p:txBody>
        </p:sp>
        <p:sp>
          <p:nvSpPr>
            <p:cNvPr id="51267" name="Text Box 139"/>
            <p:cNvSpPr txBox="1">
              <a:spLocks noChangeArrowheads="1"/>
            </p:cNvSpPr>
            <p:nvPr/>
          </p:nvSpPr>
          <p:spPr bwMode="auto">
            <a:xfrm>
              <a:off x="1800" y="3471"/>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80</a:t>
              </a:r>
            </a:p>
          </p:txBody>
        </p:sp>
        <p:sp>
          <p:nvSpPr>
            <p:cNvPr id="51268" name="Text Box 140"/>
            <p:cNvSpPr txBox="1">
              <a:spLocks noChangeArrowheads="1"/>
            </p:cNvSpPr>
            <p:nvPr/>
          </p:nvSpPr>
          <p:spPr bwMode="auto">
            <a:xfrm>
              <a:off x="2453" y="3466"/>
              <a:ext cx="4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140</a:t>
              </a:r>
            </a:p>
          </p:txBody>
        </p:sp>
        <p:sp>
          <p:nvSpPr>
            <p:cNvPr id="51269" name="Text Box 141"/>
            <p:cNvSpPr txBox="1">
              <a:spLocks noChangeArrowheads="1"/>
            </p:cNvSpPr>
            <p:nvPr/>
          </p:nvSpPr>
          <p:spPr bwMode="auto">
            <a:xfrm>
              <a:off x="2854"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170</a:t>
              </a:r>
            </a:p>
          </p:txBody>
        </p:sp>
        <p:sp>
          <p:nvSpPr>
            <p:cNvPr id="51270" name="Text Box 142"/>
            <p:cNvSpPr txBox="1">
              <a:spLocks noChangeArrowheads="1"/>
            </p:cNvSpPr>
            <p:nvPr/>
          </p:nvSpPr>
          <p:spPr bwMode="auto">
            <a:xfrm>
              <a:off x="3252"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200</a:t>
              </a:r>
            </a:p>
          </p:txBody>
        </p:sp>
        <p:sp>
          <p:nvSpPr>
            <p:cNvPr id="51271" name="Text Box 143"/>
            <p:cNvSpPr txBox="1">
              <a:spLocks noChangeArrowheads="1"/>
            </p:cNvSpPr>
            <p:nvPr/>
          </p:nvSpPr>
          <p:spPr bwMode="auto">
            <a:xfrm>
              <a:off x="3851" y="3466"/>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240</a:t>
              </a:r>
            </a:p>
          </p:txBody>
        </p:sp>
        <p:sp>
          <p:nvSpPr>
            <p:cNvPr id="51272" name="Text Box 144"/>
            <p:cNvSpPr txBox="1">
              <a:spLocks noChangeArrowheads="1"/>
            </p:cNvSpPr>
            <p:nvPr/>
          </p:nvSpPr>
          <p:spPr bwMode="auto">
            <a:xfrm>
              <a:off x="4169"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260</a:t>
              </a:r>
            </a:p>
          </p:txBody>
        </p:sp>
        <p:sp>
          <p:nvSpPr>
            <p:cNvPr id="51273" name="Line 145"/>
            <p:cNvSpPr>
              <a:spLocks noChangeShapeType="1"/>
            </p:cNvSpPr>
            <p:nvPr/>
          </p:nvSpPr>
          <p:spPr bwMode="auto">
            <a:xfrm>
              <a:off x="1927" y="3059"/>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sp>
        <p:nvSpPr>
          <p:cNvPr id="48" name="Rectangle 2">
            <a:extLst>
              <a:ext uri="{FF2B5EF4-FFF2-40B4-BE49-F238E27FC236}">
                <a16:creationId xmlns:a16="http://schemas.microsoft.com/office/drawing/2014/main" id="{DE91A871-66A3-8A47-91B5-23CBCF3B936F}"/>
              </a:ext>
            </a:extLst>
          </p:cNvPr>
          <p:cNvSpPr txBox="1">
            <a:spLocks noChangeArrowheads="1"/>
          </p:cNvSpPr>
          <p:nvPr/>
        </p:nvSpPr>
        <p:spPr>
          <a:xfrm>
            <a:off x="1192696" y="326835"/>
            <a:ext cx="5623780" cy="484584"/>
          </a:xfrm>
          <a:prstGeom prst="rect">
            <a:avLst/>
          </a:prstGeom>
        </p:spPr>
        <p:txBody>
          <a:bodyPr/>
          <a:lstStyle>
            <a:lvl1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2pPr>
            <a:lvl3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3pPr>
            <a:lvl4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4pPr>
            <a:lvl5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5pPr>
            <a:lvl6pPr marL="4572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6pPr>
            <a:lvl7pPr marL="9144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7pPr>
            <a:lvl8pPr marL="13716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8pPr>
            <a:lvl9pPr marL="18288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9pPr>
          </a:lstStyle>
          <a:p>
            <a:pPr algn="l" defTabSz="685800" eaLnBrk="1" hangingPunct="1">
              <a:lnSpc>
                <a:spcPct val="90000"/>
              </a:lnSpc>
              <a:defRPr/>
            </a:pPr>
            <a:r>
              <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举例</a:t>
            </a:r>
            <a:r>
              <a:rPr lang="en-US" altLang="zh-CN"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内容占位符 2">
            <a:extLst>
              <a:ext uri="{FF2B5EF4-FFF2-40B4-BE49-F238E27FC236}">
                <a16:creationId xmlns:a16="http://schemas.microsoft.com/office/drawing/2014/main" id="{159C4F39-B356-D048-B7BA-2A8A5CC2FC4F}"/>
              </a:ext>
            </a:extLst>
          </p:cNvPr>
          <p:cNvSpPr>
            <a:spLocks/>
          </p:cNvSpPr>
          <p:nvPr/>
        </p:nvSpPr>
        <p:spPr bwMode="auto">
          <a:xfrm>
            <a:off x="494813" y="4842958"/>
            <a:ext cx="1888408" cy="45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bg2"/>
              </a:buClr>
              <a:buSzPct val="75000"/>
              <a:buFont typeface="Wingdings" panose="05000000000000000000" pitchFamily="2" charset="2"/>
              <a:buChar char="n"/>
            </a:pPr>
            <a:r>
              <a:rPr lang="zh-CN" altLang="en-US" sz="2400" b="0" dirty="0">
                <a:latin typeface="微软雅黑" panose="020B0503020204020204" pitchFamily="34" charset="-122"/>
                <a:ea typeface="微软雅黑" panose="020B0503020204020204" pitchFamily="34" charset="-122"/>
              </a:rPr>
              <a:t>多道运行的甘特图</a:t>
            </a:r>
          </a:p>
          <a:p>
            <a:pPr eaLnBrk="1" hangingPunct="1">
              <a:lnSpc>
                <a:spcPct val="120000"/>
              </a:lnSpc>
              <a:buClr>
                <a:schemeClr val="bg2"/>
              </a:buClr>
              <a:buSzPct val="75000"/>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rPr>
              <a:t>           </a:t>
            </a:r>
          </a:p>
          <a:p>
            <a:pPr eaLnBrk="1" hangingPunct="1">
              <a:lnSpc>
                <a:spcPct val="120000"/>
              </a:lnSpc>
              <a:buClr>
                <a:schemeClr val="bg2"/>
              </a:buClr>
              <a:buSzPct val="75000"/>
              <a:buFont typeface="Wingdings" panose="05000000000000000000" pitchFamily="2" charset="2"/>
              <a:buNone/>
            </a:pPr>
            <a:endParaRPr lang="en-US" altLang="zh-CN" sz="2400" b="0" dirty="0">
              <a:latin typeface="微软雅黑" panose="020B0503020204020204" pitchFamily="34" charset="-122"/>
              <a:ea typeface="微软雅黑" panose="020B0503020204020204" pitchFamily="34" charset="-122"/>
            </a:endParaRPr>
          </a:p>
        </p:txBody>
      </p:sp>
      <p:grpSp>
        <p:nvGrpSpPr>
          <p:cNvPr id="50" name="Group 32">
            <a:extLst>
              <a:ext uri="{FF2B5EF4-FFF2-40B4-BE49-F238E27FC236}">
                <a16:creationId xmlns:a16="http://schemas.microsoft.com/office/drawing/2014/main" id="{5A5DF558-213A-E242-A099-42D6E96C4A2E}"/>
              </a:ext>
            </a:extLst>
          </p:cNvPr>
          <p:cNvGrpSpPr>
            <a:grpSpLocks/>
          </p:cNvGrpSpPr>
          <p:nvPr/>
        </p:nvGrpSpPr>
        <p:grpSpPr bwMode="auto">
          <a:xfrm>
            <a:off x="2428433" y="4360549"/>
            <a:ext cx="5617369" cy="1901429"/>
            <a:chOff x="567" y="2156"/>
            <a:chExt cx="4717" cy="1597"/>
          </a:xfrm>
        </p:grpSpPr>
        <p:sp>
          <p:nvSpPr>
            <p:cNvPr id="51" name="Text Box 33">
              <a:extLst>
                <a:ext uri="{FF2B5EF4-FFF2-40B4-BE49-F238E27FC236}">
                  <a16:creationId xmlns:a16="http://schemas.microsoft.com/office/drawing/2014/main" id="{CDAC2F02-61BF-C547-ABC4-139403DFC770}"/>
                </a:ext>
              </a:extLst>
            </p:cNvPr>
            <p:cNvSpPr txBox="1">
              <a:spLocks noChangeArrowheads="1"/>
            </p:cNvSpPr>
            <p:nvPr/>
          </p:nvSpPr>
          <p:spPr bwMode="auto">
            <a:xfrm>
              <a:off x="4581" y="3326"/>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时间</a:t>
              </a:r>
              <a:r>
                <a:rPr lang="en-US" altLang="zh-CN" sz="1350" b="0">
                  <a:latin typeface="Arial" panose="020B0604020202020204" pitchFamily="34" charset="0"/>
                  <a:ea typeface="宋体" panose="02010600030101010101" pitchFamily="2" charset="-122"/>
                </a:rPr>
                <a:t>( ms)</a:t>
              </a:r>
            </a:p>
          </p:txBody>
        </p:sp>
        <p:sp>
          <p:nvSpPr>
            <p:cNvPr id="52" name="Line 34">
              <a:extLst>
                <a:ext uri="{FF2B5EF4-FFF2-40B4-BE49-F238E27FC236}">
                  <a16:creationId xmlns:a16="http://schemas.microsoft.com/office/drawing/2014/main" id="{452FD3F6-D8BF-454C-A278-6D3EF5726D5A}"/>
                </a:ext>
              </a:extLst>
            </p:cNvPr>
            <p:cNvSpPr>
              <a:spLocks noChangeShapeType="1"/>
            </p:cNvSpPr>
            <p:nvPr/>
          </p:nvSpPr>
          <p:spPr bwMode="auto">
            <a:xfrm>
              <a:off x="1111" y="3430"/>
              <a:ext cx="340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3" name="Line 35">
              <a:extLst>
                <a:ext uri="{FF2B5EF4-FFF2-40B4-BE49-F238E27FC236}">
                  <a16:creationId xmlns:a16="http://schemas.microsoft.com/office/drawing/2014/main" id="{D9F65798-2C18-D14C-A544-6259D70BA9E2}"/>
                </a:ext>
              </a:extLst>
            </p:cNvPr>
            <p:cNvSpPr>
              <a:spLocks noChangeShapeType="1"/>
            </p:cNvSpPr>
            <p:nvPr/>
          </p:nvSpPr>
          <p:spPr bwMode="auto">
            <a:xfrm flipV="1">
              <a:off x="1111" y="2432"/>
              <a:ext cx="0" cy="9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4" name="Line 36">
              <a:extLst>
                <a:ext uri="{FF2B5EF4-FFF2-40B4-BE49-F238E27FC236}">
                  <a16:creationId xmlns:a16="http://schemas.microsoft.com/office/drawing/2014/main" id="{A5A598DC-3450-154A-A78A-EFAF230E0DC5}"/>
                </a:ext>
              </a:extLst>
            </p:cNvPr>
            <p:cNvSpPr>
              <a:spLocks noChangeShapeType="1"/>
            </p:cNvSpPr>
            <p:nvPr/>
          </p:nvSpPr>
          <p:spPr bwMode="auto">
            <a:xfrm>
              <a:off x="1020" y="2723"/>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5" name="Line 37">
              <a:extLst>
                <a:ext uri="{FF2B5EF4-FFF2-40B4-BE49-F238E27FC236}">
                  <a16:creationId xmlns:a16="http://schemas.microsoft.com/office/drawing/2014/main" id="{54B34433-CEF0-004E-8A1A-BAEBAA91D848}"/>
                </a:ext>
              </a:extLst>
            </p:cNvPr>
            <p:cNvSpPr>
              <a:spLocks noChangeShapeType="1"/>
            </p:cNvSpPr>
            <p:nvPr/>
          </p:nvSpPr>
          <p:spPr bwMode="auto">
            <a:xfrm>
              <a:off x="1020" y="3067"/>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6" name="Text Box 38">
              <a:extLst>
                <a:ext uri="{FF2B5EF4-FFF2-40B4-BE49-F238E27FC236}">
                  <a16:creationId xmlns:a16="http://schemas.microsoft.com/office/drawing/2014/main" id="{ED1DC354-B8C4-4549-A7CB-4F7A365C2CBA}"/>
                </a:ext>
              </a:extLst>
            </p:cNvPr>
            <p:cNvSpPr txBox="1">
              <a:spLocks noChangeArrowheads="1"/>
            </p:cNvSpPr>
            <p:nvPr/>
          </p:nvSpPr>
          <p:spPr bwMode="auto">
            <a:xfrm>
              <a:off x="658" y="26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I/O</a:t>
              </a:r>
            </a:p>
          </p:txBody>
        </p:sp>
        <p:sp>
          <p:nvSpPr>
            <p:cNvPr id="57" name="Text Box 39">
              <a:extLst>
                <a:ext uri="{FF2B5EF4-FFF2-40B4-BE49-F238E27FC236}">
                  <a16:creationId xmlns:a16="http://schemas.microsoft.com/office/drawing/2014/main" id="{4CFEEE01-EDA6-ED49-984C-B948943449B0}"/>
                </a:ext>
              </a:extLst>
            </p:cNvPr>
            <p:cNvSpPr txBox="1">
              <a:spLocks noChangeArrowheads="1"/>
            </p:cNvSpPr>
            <p:nvPr/>
          </p:nvSpPr>
          <p:spPr bwMode="auto">
            <a:xfrm>
              <a:off x="567" y="2931"/>
              <a:ext cx="45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计算</a:t>
              </a:r>
            </a:p>
          </p:txBody>
        </p:sp>
        <p:sp>
          <p:nvSpPr>
            <p:cNvPr id="58" name="Text Box 40">
              <a:extLst>
                <a:ext uri="{FF2B5EF4-FFF2-40B4-BE49-F238E27FC236}">
                  <a16:creationId xmlns:a16="http://schemas.microsoft.com/office/drawing/2014/main" id="{0B293029-EC78-194D-8563-96CAB7526F78}"/>
                </a:ext>
              </a:extLst>
            </p:cNvPr>
            <p:cNvSpPr txBox="1">
              <a:spLocks noChangeArrowheads="1"/>
            </p:cNvSpPr>
            <p:nvPr/>
          </p:nvSpPr>
          <p:spPr bwMode="auto">
            <a:xfrm>
              <a:off x="798" y="2156"/>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活动列表</a:t>
              </a:r>
            </a:p>
          </p:txBody>
        </p:sp>
        <p:sp>
          <p:nvSpPr>
            <p:cNvPr id="59" name="Line 41">
              <a:extLst>
                <a:ext uri="{FF2B5EF4-FFF2-40B4-BE49-F238E27FC236}">
                  <a16:creationId xmlns:a16="http://schemas.microsoft.com/office/drawing/2014/main" id="{FF66FD2C-D861-3142-A5BA-E652E86A3443}"/>
                </a:ext>
              </a:extLst>
            </p:cNvPr>
            <p:cNvSpPr>
              <a:spLocks noChangeShapeType="1"/>
            </p:cNvSpPr>
            <p:nvPr/>
          </p:nvSpPr>
          <p:spPr bwMode="auto">
            <a:xfrm>
              <a:off x="1111" y="3067"/>
              <a:ext cx="99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0" name="Line 42">
              <a:extLst>
                <a:ext uri="{FF2B5EF4-FFF2-40B4-BE49-F238E27FC236}">
                  <a16:creationId xmlns:a16="http://schemas.microsoft.com/office/drawing/2014/main" id="{74FCE4EF-0146-B849-8819-2E934EEA7489}"/>
                </a:ext>
              </a:extLst>
            </p:cNvPr>
            <p:cNvSpPr>
              <a:spLocks noChangeShapeType="1"/>
            </p:cNvSpPr>
            <p:nvPr/>
          </p:nvSpPr>
          <p:spPr bwMode="auto">
            <a:xfrm>
              <a:off x="151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1" name="Line 43">
              <a:extLst>
                <a:ext uri="{FF2B5EF4-FFF2-40B4-BE49-F238E27FC236}">
                  <a16:creationId xmlns:a16="http://schemas.microsoft.com/office/drawing/2014/main" id="{90956A88-A82A-4C46-A698-9B6649085794}"/>
                </a:ext>
              </a:extLst>
            </p:cNvPr>
            <p:cNvSpPr>
              <a:spLocks noChangeShapeType="1"/>
            </p:cNvSpPr>
            <p:nvPr/>
          </p:nvSpPr>
          <p:spPr bwMode="auto">
            <a:xfrm>
              <a:off x="1519" y="2704"/>
              <a:ext cx="59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2" name="Line 44">
              <a:extLst>
                <a:ext uri="{FF2B5EF4-FFF2-40B4-BE49-F238E27FC236}">
                  <a16:creationId xmlns:a16="http://schemas.microsoft.com/office/drawing/2014/main" id="{359C2012-B812-C84A-A3D6-C2E9DE089616}"/>
                </a:ext>
              </a:extLst>
            </p:cNvPr>
            <p:cNvSpPr>
              <a:spLocks noChangeShapeType="1"/>
            </p:cNvSpPr>
            <p:nvPr/>
          </p:nvSpPr>
          <p:spPr bwMode="auto">
            <a:xfrm>
              <a:off x="269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3" name="Line 45">
              <a:extLst>
                <a:ext uri="{FF2B5EF4-FFF2-40B4-BE49-F238E27FC236}">
                  <a16:creationId xmlns:a16="http://schemas.microsoft.com/office/drawing/2014/main" id="{2AE1EF61-BB3E-C848-92EC-BCCD80B8C92F}"/>
                </a:ext>
              </a:extLst>
            </p:cNvPr>
            <p:cNvSpPr>
              <a:spLocks noChangeShapeType="1"/>
            </p:cNvSpPr>
            <p:nvPr/>
          </p:nvSpPr>
          <p:spPr bwMode="auto">
            <a:xfrm>
              <a:off x="2109" y="3067"/>
              <a:ext cx="90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4" name="Line 46">
              <a:extLst>
                <a:ext uri="{FF2B5EF4-FFF2-40B4-BE49-F238E27FC236}">
                  <a16:creationId xmlns:a16="http://schemas.microsoft.com/office/drawing/2014/main" id="{2076FCC6-E14E-4B47-B922-6975682A3695}"/>
                </a:ext>
              </a:extLst>
            </p:cNvPr>
            <p:cNvSpPr>
              <a:spLocks noChangeShapeType="1"/>
            </p:cNvSpPr>
            <p:nvPr/>
          </p:nvSpPr>
          <p:spPr bwMode="auto">
            <a:xfrm>
              <a:off x="210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5" name="Line 47">
              <a:extLst>
                <a:ext uri="{FF2B5EF4-FFF2-40B4-BE49-F238E27FC236}">
                  <a16:creationId xmlns:a16="http://schemas.microsoft.com/office/drawing/2014/main" id="{8A8A7E83-1FED-D94A-87AC-A67B0E1D0531}"/>
                </a:ext>
              </a:extLst>
            </p:cNvPr>
            <p:cNvSpPr>
              <a:spLocks noChangeShapeType="1"/>
            </p:cNvSpPr>
            <p:nvPr/>
          </p:nvSpPr>
          <p:spPr bwMode="auto">
            <a:xfrm>
              <a:off x="2699" y="2704"/>
              <a:ext cx="113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6" name="Line 48">
              <a:extLst>
                <a:ext uri="{FF2B5EF4-FFF2-40B4-BE49-F238E27FC236}">
                  <a16:creationId xmlns:a16="http://schemas.microsoft.com/office/drawing/2014/main" id="{F9483377-5C0A-CE4A-80D4-E248EC35891E}"/>
                </a:ext>
              </a:extLst>
            </p:cNvPr>
            <p:cNvSpPr>
              <a:spLocks noChangeShapeType="1"/>
            </p:cNvSpPr>
            <p:nvPr/>
          </p:nvSpPr>
          <p:spPr bwMode="auto">
            <a:xfrm>
              <a:off x="3198" y="3067"/>
              <a:ext cx="18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7" name="Line 49">
              <a:extLst>
                <a:ext uri="{FF2B5EF4-FFF2-40B4-BE49-F238E27FC236}">
                  <a16:creationId xmlns:a16="http://schemas.microsoft.com/office/drawing/2014/main" id="{9E2501AF-AC8A-DE45-B290-D81FE40329AF}"/>
                </a:ext>
              </a:extLst>
            </p:cNvPr>
            <p:cNvSpPr>
              <a:spLocks noChangeShapeType="1"/>
            </p:cNvSpPr>
            <p:nvPr/>
          </p:nvSpPr>
          <p:spPr bwMode="auto">
            <a:xfrm>
              <a:off x="3198"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8" name="Line 50">
              <a:extLst>
                <a:ext uri="{FF2B5EF4-FFF2-40B4-BE49-F238E27FC236}">
                  <a16:creationId xmlns:a16="http://schemas.microsoft.com/office/drawing/2014/main" id="{BA2CB1C4-0425-ED43-A8B9-767CBA05BACC}"/>
                </a:ext>
              </a:extLst>
            </p:cNvPr>
            <p:cNvSpPr>
              <a:spLocks noChangeShapeType="1"/>
            </p:cNvSpPr>
            <p:nvPr/>
          </p:nvSpPr>
          <p:spPr bwMode="auto">
            <a:xfrm>
              <a:off x="3833" y="2704"/>
              <a:ext cx="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9" name="Line 51">
              <a:extLst>
                <a:ext uri="{FF2B5EF4-FFF2-40B4-BE49-F238E27FC236}">
                  <a16:creationId xmlns:a16="http://schemas.microsoft.com/office/drawing/2014/main" id="{A6DAA11F-8062-4040-A453-CEAA85D0562C}"/>
                </a:ext>
              </a:extLst>
            </p:cNvPr>
            <p:cNvSpPr>
              <a:spLocks noChangeShapeType="1"/>
            </p:cNvSpPr>
            <p:nvPr/>
          </p:nvSpPr>
          <p:spPr bwMode="auto">
            <a:xfrm>
              <a:off x="3833"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0" name="Line 52">
              <a:extLst>
                <a:ext uri="{FF2B5EF4-FFF2-40B4-BE49-F238E27FC236}">
                  <a16:creationId xmlns:a16="http://schemas.microsoft.com/office/drawing/2014/main" id="{6E1F2133-D679-7C48-BD17-918E5D15ECCD}"/>
                </a:ext>
              </a:extLst>
            </p:cNvPr>
            <p:cNvSpPr>
              <a:spLocks noChangeShapeType="1"/>
            </p:cNvSpPr>
            <p:nvPr/>
          </p:nvSpPr>
          <p:spPr bwMode="auto">
            <a:xfrm>
              <a:off x="3379"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1" name="Text Box 53">
              <a:extLst>
                <a:ext uri="{FF2B5EF4-FFF2-40B4-BE49-F238E27FC236}">
                  <a16:creationId xmlns:a16="http://schemas.microsoft.com/office/drawing/2014/main" id="{D733A066-FC8D-BB41-BECF-4EE944DD6E0B}"/>
                </a:ext>
              </a:extLst>
            </p:cNvPr>
            <p:cNvSpPr txBox="1">
              <a:spLocks noChangeArrowheads="1"/>
            </p:cNvSpPr>
            <p:nvPr/>
          </p:nvSpPr>
          <p:spPr bwMode="auto">
            <a:xfrm>
              <a:off x="1192" y="2864"/>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72" name="Text Box 54">
              <a:extLst>
                <a:ext uri="{FF2B5EF4-FFF2-40B4-BE49-F238E27FC236}">
                  <a16:creationId xmlns:a16="http://schemas.microsoft.com/office/drawing/2014/main" id="{28A51AA2-0D0A-EE45-947A-F0495F40CD15}"/>
                </a:ext>
              </a:extLst>
            </p:cNvPr>
            <p:cNvSpPr txBox="1">
              <a:spLocks noChangeArrowheads="1"/>
            </p:cNvSpPr>
            <p:nvPr/>
          </p:nvSpPr>
          <p:spPr bwMode="auto">
            <a:xfrm>
              <a:off x="1655" y="248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73" name="Text Box 55">
              <a:extLst>
                <a:ext uri="{FF2B5EF4-FFF2-40B4-BE49-F238E27FC236}">
                  <a16:creationId xmlns:a16="http://schemas.microsoft.com/office/drawing/2014/main" id="{5B97B3F3-967B-3240-93E8-9CBB6B97EBF8}"/>
                </a:ext>
              </a:extLst>
            </p:cNvPr>
            <p:cNvSpPr txBox="1">
              <a:spLocks noChangeArrowheads="1"/>
            </p:cNvSpPr>
            <p:nvPr/>
          </p:nvSpPr>
          <p:spPr bwMode="auto">
            <a:xfrm>
              <a:off x="2099" y="2863"/>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74" name="Text Box 56">
              <a:extLst>
                <a:ext uri="{FF2B5EF4-FFF2-40B4-BE49-F238E27FC236}">
                  <a16:creationId xmlns:a16="http://schemas.microsoft.com/office/drawing/2014/main" id="{D3954961-947B-DE47-833A-0F2E8A4DA581}"/>
                </a:ext>
              </a:extLst>
            </p:cNvPr>
            <p:cNvSpPr txBox="1">
              <a:spLocks noChangeArrowheads="1"/>
            </p:cNvSpPr>
            <p:nvPr/>
          </p:nvSpPr>
          <p:spPr bwMode="auto">
            <a:xfrm>
              <a:off x="1700" y="2845"/>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75" name="Text Box 57">
              <a:extLst>
                <a:ext uri="{FF2B5EF4-FFF2-40B4-BE49-F238E27FC236}">
                  <a16:creationId xmlns:a16="http://schemas.microsoft.com/office/drawing/2014/main" id="{ADC2F65B-95D1-EE4F-8377-93B01D9399B7}"/>
                </a:ext>
              </a:extLst>
            </p:cNvPr>
            <p:cNvSpPr txBox="1">
              <a:spLocks noChangeArrowheads="1"/>
            </p:cNvSpPr>
            <p:nvPr/>
          </p:nvSpPr>
          <p:spPr bwMode="auto">
            <a:xfrm>
              <a:off x="2835" y="247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76" name="Text Box 58">
              <a:extLst>
                <a:ext uri="{FF2B5EF4-FFF2-40B4-BE49-F238E27FC236}">
                  <a16:creationId xmlns:a16="http://schemas.microsoft.com/office/drawing/2014/main" id="{33082CDC-589D-9848-93CC-124EF82A823A}"/>
                </a:ext>
              </a:extLst>
            </p:cNvPr>
            <p:cNvSpPr txBox="1">
              <a:spLocks noChangeArrowheads="1"/>
            </p:cNvSpPr>
            <p:nvPr/>
          </p:nvSpPr>
          <p:spPr bwMode="auto">
            <a:xfrm>
              <a:off x="3379" y="2840"/>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77" name="Text Box 59">
              <a:extLst>
                <a:ext uri="{FF2B5EF4-FFF2-40B4-BE49-F238E27FC236}">
                  <a16:creationId xmlns:a16="http://schemas.microsoft.com/office/drawing/2014/main" id="{353B491B-D91D-8542-892E-EAFBB3247641}"/>
                </a:ext>
              </a:extLst>
            </p:cNvPr>
            <p:cNvSpPr txBox="1">
              <a:spLocks noChangeArrowheads="1"/>
            </p:cNvSpPr>
            <p:nvPr/>
          </p:nvSpPr>
          <p:spPr bwMode="auto">
            <a:xfrm>
              <a:off x="2744" y="2863"/>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78" name="Text Box 60">
              <a:extLst>
                <a:ext uri="{FF2B5EF4-FFF2-40B4-BE49-F238E27FC236}">
                  <a16:creationId xmlns:a16="http://schemas.microsoft.com/office/drawing/2014/main" id="{F52AC5BF-4690-A546-B8B1-E92E66D2CE4F}"/>
                </a:ext>
              </a:extLst>
            </p:cNvPr>
            <p:cNvSpPr txBox="1">
              <a:spLocks noChangeArrowheads="1"/>
            </p:cNvSpPr>
            <p:nvPr/>
          </p:nvSpPr>
          <p:spPr bwMode="auto">
            <a:xfrm>
              <a:off x="3388" y="2496"/>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79" name="Text Box 61">
              <a:extLst>
                <a:ext uri="{FF2B5EF4-FFF2-40B4-BE49-F238E27FC236}">
                  <a16:creationId xmlns:a16="http://schemas.microsoft.com/office/drawing/2014/main" id="{7B48BA73-D256-2348-AF89-D7C169B281F9}"/>
                </a:ext>
              </a:extLst>
            </p:cNvPr>
            <p:cNvSpPr txBox="1">
              <a:spLocks noChangeArrowheads="1"/>
            </p:cNvSpPr>
            <p:nvPr/>
          </p:nvSpPr>
          <p:spPr bwMode="auto">
            <a:xfrm>
              <a:off x="1020" y="345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0</a:t>
              </a:r>
            </a:p>
          </p:txBody>
        </p:sp>
        <p:sp>
          <p:nvSpPr>
            <p:cNvPr id="80" name="Text Box 62">
              <a:extLst>
                <a:ext uri="{FF2B5EF4-FFF2-40B4-BE49-F238E27FC236}">
                  <a16:creationId xmlns:a16="http://schemas.microsoft.com/office/drawing/2014/main" id="{AF7F2547-D859-514B-AFF1-46BB7371463B}"/>
                </a:ext>
              </a:extLst>
            </p:cNvPr>
            <p:cNvSpPr txBox="1">
              <a:spLocks noChangeArrowheads="1"/>
            </p:cNvSpPr>
            <p:nvPr/>
          </p:nvSpPr>
          <p:spPr bwMode="auto">
            <a:xfrm>
              <a:off x="1374" y="3457"/>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30</a:t>
              </a:r>
            </a:p>
          </p:txBody>
        </p:sp>
        <p:sp>
          <p:nvSpPr>
            <p:cNvPr id="81" name="Text Box 63">
              <a:extLst>
                <a:ext uri="{FF2B5EF4-FFF2-40B4-BE49-F238E27FC236}">
                  <a16:creationId xmlns:a16="http://schemas.microsoft.com/office/drawing/2014/main" id="{13B1B2DA-473B-8D4F-966A-CFE1E4727764}"/>
                </a:ext>
              </a:extLst>
            </p:cNvPr>
            <p:cNvSpPr txBox="1">
              <a:spLocks noChangeArrowheads="1"/>
            </p:cNvSpPr>
            <p:nvPr/>
          </p:nvSpPr>
          <p:spPr bwMode="auto">
            <a:xfrm>
              <a:off x="1955" y="3466"/>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70</a:t>
              </a:r>
            </a:p>
          </p:txBody>
        </p:sp>
        <p:sp>
          <p:nvSpPr>
            <p:cNvPr id="82" name="Text Box 64">
              <a:extLst>
                <a:ext uri="{FF2B5EF4-FFF2-40B4-BE49-F238E27FC236}">
                  <a16:creationId xmlns:a16="http://schemas.microsoft.com/office/drawing/2014/main" id="{CC676DE8-497C-BD44-B49F-C9D6B237B447}"/>
                </a:ext>
              </a:extLst>
            </p:cNvPr>
            <p:cNvSpPr txBox="1">
              <a:spLocks noChangeArrowheads="1"/>
            </p:cNvSpPr>
            <p:nvPr/>
          </p:nvSpPr>
          <p:spPr bwMode="auto">
            <a:xfrm>
              <a:off x="2163" y="3471"/>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80</a:t>
              </a:r>
            </a:p>
          </p:txBody>
        </p:sp>
        <p:sp>
          <p:nvSpPr>
            <p:cNvPr id="83" name="Text Box 65">
              <a:extLst>
                <a:ext uri="{FF2B5EF4-FFF2-40B4-BE49-F238E27FC236}">
                  <a16:creationId xmlns:a16="http://schemas.microsoft.com/office/drawing/2014/main" id="{DD809C32-AA88-234F-952B-899DEBC8BEBA}"/>
                </a:ext>
              </a:extLst>
            </p:cNvPr>
            <p:cNvSpPr txBox="1">
              <a:spLocks noChangeArrowheads="1"/>
            </p:cNvSpPr>
            <p:nvPr/>
          </p:nvSpPr>
          <p:spPr bwMode="auto">
            <a:xfrm>
              <a:off x="2490" y="3466"/>
              <a:ext cx="4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100</a:t>
              </a:r>
            </a:p>
          </p:txBody>
        </p:sp>
        <p:sp>
          <p:nvSpPr>
            <p:cNvPr id="84" name="Text Box 66">
              <a:extLst>
                <a:ext uri="{FF2B5EF4-FFF2-40B4-BE49-F238E27FC236}">
                  <a16:creationId xmlns:a16="http://schemas.microsoft.com/office/drawing/2014/main" id="{A4F70B02-53D2-984D-A631-F990EFD1882D}"/>
                </a:ext>
              </a:extLst>
            </p:cNvPr>
            <p:cNvSpPr txBox="1">
              <a:spLocks noChangeArrowheads="1"/>
            </p:cNvSpPr>
            <p:nvPr/>
          </p:nvSpPr>
          <p:spPr bwMode="auto">
            <a:xfrm>
              <a:off x="2989"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130</a:t>
              </a:r>
            </a:p>
          </p:txBody>
        </p:sp>
        <p:sp>
          <p:nvSpPr>
            <p:cNvPr id="85" name="Text Box 67">
              <a:extLst>
                <a:ext uri="{FF2B5EF4-FFF2-40B4-BE49-F238E27FC236}">
                  <a16:creationId xmlns:a16="http://schemas.microsoft.com/office/drawing/2014/main" id="{22E5C72B-ECED-194D-A6BE-E4E50B9567F1}"/>
                </a:ext>
              </a:extLst>
            </p:cNvPr>
            <p:cNvSpPr txBox="1">
              <a:spLocks noChangeArrowheads="1"/>
            </p:cNvSpPr>
            <p:nvPr/>
          </p:nvSpPr>
          <p:spPr bwMode="auto">
            <a:xfrm>
              <a:off x="3615"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170</a:t>
              </a:r>
            </a:p>
          </p:txBody>
        </p:sp>
        <p:sp>
          <p:nvSpPr>
            <p:cNvPr id="86" name="Text Box 68">
              <a:extLst>
                <a:ext uri="{FF2B5EF4-FFF2-40B4-BE49-F238E27FC236}">
                  <a16:creationId xmlns:a16="http://schemas.microsoft.com/office/drawing/2014/main" id="{D9A5D994-3F97-CF44-96C6-F6F9A5EAAE6D}"/>
                </a:ext>
              </a:extLst>
            </p:cNvPr>
            <p:cNvSpPr txBox="1">
              <a:spLocks noChangeArrowheads="1"/>
            </p:cNvSpPr>
            <p:nvPr/>
          </p:nvSpPr>
          <p:spPr bwMode="auto">
            <a:xfrm>
              <a:off x="3960" y="3466"/>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190</a:t>
              </a:r>
            </a:p>
          </p:txBody>
        </p:sp>
        <p:sp>
          <p:nvSpPr>
            <p:cNvPr id="87" name="Line 69">
              <a:extLst>
                <a:ext uri="{FF2B5EF4-FFF2-40B4-BE49-F238E27FC236}">
                  <a16:creationId xmlns:a16="http://schemas.microsoft.com/office/drawing/2014/main" id="{8896680E-DDCC-9044-A41B-929337C523CC}"/>
                </a:ext>
              </a:extLst>
            </p:cNvPr>
            <p:cNvSpPr>
              <a:spLocks noChangeShapeType="1"/>
            </p:cNvSpPr>
            <p:nvPr/>
          </p:nvSpPr>
          <p:spPr bwMode="auto">
            <a:xfrm>
              <a:off x="2290"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88" name="Text Box 70">
              <a:extLst>
                <a:ext uri="{FF2B5EF4-FFF2-40B4-BE49-F238E27FC236}">
                  <a16:creationId xmlns:a16="http://schemas.microsoft.com/office/drawing/2014/main" id="{3D0C954A-7B57-234A-9695-FF02CA3A0051}"/>
                </a:ext>
              </a:extLst>
            </p:cNvPr>
            <p:cNvSpPr txBox="1">
              <a:spLocks noChangeArrowheads="1"/>
            </p:cNvSpPr>
            <p:nvPr/>
          </p:nvSpPr>
          <p:spPr bwMode="auto">
            <a:xfrm>
              <a:off x="2381" y="285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89" name="Line 71">
              <a:extLst>
                <a:ext uri="{FF2B5EF4-FFF2-40B4-BE49-F238E27FC236}">
                  <a16:creationId xmlns:a16="http://schemas.microsoft.com/office/drawing/2014/main" id="{1CEC195F-DF54-6A49-96E3-84EE9D233F4A}"/>
                </a:ext>
              </a:extLst>
            </p:cNvPr>
            <p:cNvSpPr>
              <a:spLocks noChangeShapeType="1"/>
            </p:cNvSpPr>
            <p:nvPr/>
          </p:nvSpPr>
          <p:spPr bwMode="auto">
            <a:xfrm>
              <a:off x="3007"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90" name="Text Box 72">
              <a:extLst>
                <a:ext uri="{FF2B5EF4-FFF2-40B4-BE49-F238E27FC236}">
                  <a16:creationId xmlns:a16="http://schemas.microsoft.com/office/drawing/2014/main" id="{DDCB55DD-6014-8849-9140-458BAE45D94F}"/>
                </a:ext>
              </a:extLst>
            </p:cNvPr>
            <p:cNvSpPr txBox="1">
              <a:spLocks noChangeArrowheads="1"/>
            </p:cNvSpPr>
            <p:nvPr/>
          </p:nvSpPr>
          <p:spPr bwMode="auto">
            <a:xfrm>
              <a:off x="3887" y="2840"/>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91" name="Line 73">
              <a:extLst>
                <a:ext uri="{FF2B5EF4-FFF2-40B4-BE49-F238E27FC236}">
                  <a16:creationId xmlns:a16="http://schemas.microsoft.com/office/drawing/2014/main" id="{E56177BD-DF3D-9946-9350-BA2377846E7E}"/>
                </a:ext>
              </a:extLst>
            </p:cNvPr>
            <p:cNvSpPr>
              <a:spLocks noChangeShapeType="1"/>
            </p:cNvSpPr>
            <p:nvPr/>
          </p:nvSpPr>
          <p:spPr bwMode="auto">
            <a:xfrm>
              <a:off x="3841" y="3067"/>
              <a:ext cx="31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92" name="Line 74">
              <a:extLst>
                <a:ext uri="{FF2B5EF4-FFF2-40B4-BE49-F238E27FC236}">
                  <a16:creationId xmlns:a16="http://schemas.microsoft.com/office/drawing/2014/main" id="{44636C65-F16C-4B40-9FE2-C7591826FD11}"/>
                </a:ext>
              </a:extLst>
            </p:cNvPr>
            <p:cNvSpPr>
              <a:spLocks noChangeShapeType="1"/>
            </p:cNvSpPr>
            <p:nvPr/>
          </p:nvSpPr>
          <p:spPr bwMode="auto">
            <a:xfrm>
              <a:off x="4159"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spTree>
    <p:extLst>
      <p:ext uri="{BB962C8B-B14F-4D97-AF65-F5344CB8AC3E}">
        <p14:creationId xmlns:p14="http://schemas.microsoft.com/office/powerpoint/2010/main" val="135489747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1BA45A20-2356-458D-9D47-8EA36B377562}"/>
              </a:ext>
            </a:extLst>
          </p:cNvPr>
          <p:cNvSpPr>
            <a:spLocks noGrp="1" noChangeArrowheads="1"/>
          </p:cNvSpPr>
          <p:nvPr>
            <p:ph idx="1"/>
          </p:nvPr>
        </p:nvSpPr>
        <p:spPr>
          <a:xfrm>
            <a:off x="304800" y="1828800"/>
            <a:ext cx="8382000" cy="5029200"/>
          </a:xfrm>
        </p:spPr>
        <p:txBody>
          <a:bodyPr/>
          <a:lstStyle/>
          <a:p>
            <a:pPr algn="just">
              <a:lnSpc>
                <a:spcPct val="120000"/>
              </a:lnSpc>
              <a:spcBef>
                <a:spcPts val="1275"/>
              </a:spcBef>
            </a:pPr>
            <a:r>
              <a:rPr lang="en-US" altLang="zh-CN" sz="2400" dirty="0">
                <a:latin typeface="Microsoft YaHei" panose="020B0503020204020204" pitchFamily="34" charset="-122"/>
                <a:ea typeface="Microsoft YaHei" panose="020B0503020204020204" pitchFamily="34" charset="-122"/>
              </a:rPr>
              <a:t>GR1.3</a:t>
            </a:r>
            <a:r>
              <a:rPr lang="zh-CN" altLang="en-US" sz="2400" dirty="0">
                <a:latin typeface="Microsoft YaHei" panose="020B0503020204020204" pitchFamily="34" charset="-122"/>
                <a:ea typeface="Microsoft YaHei" panose="020B0503020204020204" pitchFamily="34" charset="-122"/>
              </a:rPr>
              <a:t>：理解系统的概念及其在软件工程领域的体现，能对复杂软件工程问题的解决方案进行分析，并尝试改进 </a:t>
            </a:r>
            <a:endParaRPr lang="en-US" altLang="zh-CN" sz="2400" dirty="0">
              <a:latin typeface="Microsoft YaHei" panose="020B0503020204020204" pitchFamily="34" charset="-122"/>
              <a:ea typeface="Microsoft YaHei" panose="020B0503020204020204" pitchFamily="34" charset="-122"/>
            </a:endParaRPr>
          </a:p>
          <a:p>
            <a:pPr algn="just">
              <a:lnSpc>
                <a:spcPct val="120000"/>
              </a:lnSpc>
              <a:spcBef>
                <a:spcPts val="1275"/>
              </a:spcBef>
            </a:pPr>
            <a:endParaRPr lang="en-US" altLang="zh-CN" sz="2400" dirty="0">
              <a:latin typeface="Microsoft YaHei" panose="020B0503020204020204" pitchFamily="34" charset="-122"/>
              <a:ea typeface="Microsoft YaHei" panose="020B0503020204020204" pitchFamily="34" charset="-122"/>
            </a:endParaRPr>
          </a:p>
          <a:p>
            <a:pPr algn="just">
              <a:lnSpc>
                <a:spcPct val="120000"/>
              </a:lnSpc>
              <a:spcBef>
                <a:spcPts val="1275"/>
              </a:spcBef>
            </a:pPr>
            <a:r>
              <a:rPr lang="en-US" altLang="zh-CN" sz="2400" dirty="0">
                <a:latin typeface="Microsoft YaHei" panose="020B0503020204020204" pitchFamily="34" charset="-122"/>
                <a:ea typeface="Microsoft YaHei" panose="020B0503020204020204" pitchFamily="34" charset="-122"/>
              </a:rPr>
              <a:t>GR4.1</a:t>
            </a:r>
            <a:r>
              <a:rPr lang="zh-CN" altLang="en-US" sz="2400" dirty="0">
                <a:latin typeface="Microsoft YaHei" panose="020B0503020204020204" pitchFamily="34" charset="-122"/>
                <a:ea typeface="Microsoft YaHei" panose="020B0503020204020204" pitchFamily="34" charset="-122"/>
              </a:rPr>
              <a:t>：能够采用科学的方法对复杂工程问题中的关键环节，设计相应的实验方案，搭建实验环境，开展实验 </a:t>
            </a:r>
            <a:endParaRPr lang="en-US" altLang="zh-CN" sz="2400" dirty="0">
              <a:latin typeface="Microsoft YaHei" panose="020B0503020204020204" pitchFamily="34" charset="-122"/>
              <a:ea typeface="Microsoft YaHei" panose="020B0503020204020204" pitchFamily="34" charset="-122"/>
            </a:endParaRPr>
          </a:p>
        </p:txBody>
      </p:sp>
      <p:sp>
        <p:nvSpPr>
          <p:cNvPr id="6147" name="Rectangle 4">
            <a:extLst>
              <a:ext uri="{FF2B5EF4-FFF2-40B4-BE49-F238E27FC236}">
                <a16:creationId xmlns:a16="http://schemas.microsoft.com/office/drawing/2014/main" id="{F2709C2D-EFA5-4F43-923B-591B5FC3F45A}"/>
              </a:ext>
            </a:extLst>
          </p:cNvPr>
          <p:cNvSpPr>
            <a:spLocks noGrp="1" noChangeArrowheads="1"/>
          </p:cNvSpPr>
          <p:nvPr>
            <p:ph type="title" idx="4294967295"/>
          </p:nvPr>
        </p:nvSpPr>
        <p:spPr>
          <a:xfrm>
            <a:off x="1411288" y="292100"/>
            <a:ext cx="7732712" cy="608013"/>
          </a:xfrm>
          <a:prstGeom prst="rect">
            <a:avLst/>
          </a:prstGeom>
        </p:spPr>
        <p:txBody>
          <a:bodyPr/>
          <a:lstStyle/>
          <a:p>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课程指标点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 calcmode="lin" valueType="num">
                                      <p:cBhvr additive="base">
                                        <p:cTn id="7" dur="500" fill="hold"/>
                                        <p:tgtEl>
                                          <p:spTgt spid="182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2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2275">
                                            <p:txEl>
                                              <p:pRg st="2" end="2"/>
                                            </p:txEl>
                                          </p:spTgt>
                                        </p:tgtEl>
                                        <p:attrNameLst>
                                          <p:attrName>style.visibility</p:attrName>
                                        </p:attrNameLst>
                                      </p:cBhvr>
                                      <p:to>
                                        <p:strVal val="visible"/>
                                      </p:to>
                                    </p:set>
                                    <p:anim calcmode="lin" valueType="num">
                                      <p:cBhvr additive="base">
                                        <p:cTn id="13" dur="500" fill="hold"/>
                                        <p:tgtEl>
                                          <p:spTgt spid="18227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22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6348" y="1364072"/>
            <a:ext cx="8448133" cy="4983719"/>
          </a:xfrm>
        </p:spPr>
        <p:txBody>
          <a:bodyPr>
            <a:noAutofit/>
          </a:bodyPr>
          <a:lstStyle/>
          <a:p>
            <a:pPr marL="714375" indent="-714375">
              <a:buNone/>
              <a:defRPr/>
            </a:pPr>
            <a:r>
              <a:rPr lang="zh-CN" altLang="en-US" sz="2400" dirty="0">
                <a:solidFill>
                  <a:srgbClr val="FF0000"/>
                </a:solidFill>
                <a:latin typeface="微软雅黑" panose="020B0503020204020204" pitchFamily="34" charset="-122"/>
                <a:ea typeface="微软雅黑" panose="020B0503020204020204" pitchFamily="34" charset="-122"/>
              </a:rPr>
              <a:t>二、多道批处理系统主要特征</a:t>
            </a:r>
            <a:r>
              <a:rPr lang="zh-CN" altLang="en-US" sz="2400" dirty="0">
                <a:latin typeface="微软雅黑" panose="020B0503020204020204" pitchFamily="34" charset="-122"/>
                <a:ea typeface="微软雅黑" panose="020B0503020204020204" pitchFamily="34" charset="-122"/>
              </a:rPr>
              <a:t>：</a:t>
            </a:r>
          </a:p>
          <a:p>
            <a:pPr marL="714375" indent="-714375">
              <a:buNone/>
              <a:defRPr/>
            </a:pPr>
            <a:r>
              <a:rPr lang="zh-CN" altLang="en-US" sz="2400" dirty="0">
                <a:latin typeface="微软雅黑" panose="020B0503020204020204" pitchFamily="34" charset="-122"/>
                <a:ea typeface="微软雅黑" panose="020B0503020204020204" pitchFamily="34" charset="-122"/>
              </a:rPr>
              <a:t>    多道性、无序性、调度性（进程调度和作业调度）。</a:t>
            </a:r>
          </a:p>
          <a:p>
            <a:pPr marL="714375" indent="-714375">
              <a:buNone/>
              <a:defRPr/>
            </a:pPr>
            <a:r>
              <a:rPr lang="zh-CN" altLang="en-US" sz="2400" dirty="0">
                <a:solidFill>
                  <a:srgbClr val="FF0000"/>
                </a:solidFill>
                <a:latin typeface="微软雅黑" panose="020B0503020204020204" pitchFamily="34" charset="-122"/>
                <a:ea typeface="微软雅黑" panose="020B0503020204020204" pitchFamily="34" charset="-122"/>
              </a:rPr>
              <a:t>三、多道批处理的主要优点</a:t>
            </a:r>
            <a:r>
              <a:rPr lang="zh-CN" altLang="en-US" sz="2400" dirty="0">
                <a:latin typeface="微软雅黑" panose="020B0503020204020204" pitchFamily="34" charset="-122"/>
                <a:ea typeface="微软雅黑" panose="020B0503020204020204" pitchFamily="34" charset="-122"/>
              </a:rPr>
              <a:t>：提高了资源利用率和吞吐能力。</a:t>
            </a:r>
          </a:p>
          <a:p>
            <a:pPr marL="714375" indent="-714375">
              <a:buNone/>
              <a:defRPr/>
            </a:pPr>
            <a:r>
              <a:rPr lang="zh-CN" altLang="en-US" sz="2400" dirty="0">
                <a:latin typeface="微软雅黑" panose="020B0503020204020204" pitchFamily="34" charset="-122"/>
                <a:ea typeface="微软雅黑" panose="020B0503020204020204" pitchFamily="34" charset="-122"/>
              </a:rPr>
              <a:t>    多道批处理的</a:t>
            </a:r>
            <a:r>
              <a:rPr lang="zh-CN" altLang="en-US" sz="2400" dirty="0">
                <a:solidFill>
                  <a:srgbClr val="FF0000"/>
                </a:solidFill>
                <a:latin typeface="微软雅黑" panose="020B0503020204020204" pitchFamily="34" charset="-122"/>
                <a:ea typeface="微软雅黑" panose="020B0503020204020204" pitchFamily="34" charset="-122"/>
              </a:rPr>
              <a:t>主要缺点</a:t>
            </a:r>
            <a:r>
              <a:rPr lang="zh-CN" altLang="en-US" sz="2400" dirty="0">
                <a:latin typeface="微软雅黑" panose="020B0503020204020204" pitchFamily="34" charset="-122"/>
                <a:ea typeface="微软雅黑" panose="020B0503020204020204" pitchFamily="34" charset="-122"/>
              </a:rPr>
              <a:t>：平均周转时间长，没有交互能力。</a:t>
            </a:r>
            <a:endParaRPr lang="en-US" altLang="zh-CN" sz="2400" dirty="0">
              <a:latin typeface="微软雅黑" panose="020B0503020204020204" pitchFamily="34" charset="-122"/>
              <a:ea typeface="微软雅黑" panose="020B0503020204020204" pitchFamily="34" charset="-122"/>
            </a:endParaRPr>
          </a:p>
          <a:p>
            <a:pPr marL="714375" indent="-714375">
              <a:buNone/>
              <a:defRPr/>
            </a:pPr>
            <a:r>
              <a:rPr lang="zh-CN" altLang="en-US" sz="2400" dirty="0">
                <a:solidFill>
                  <a:srgbClr val="FF0000"/>
                </a:solidFill>
                <a:latin typeface="微软雅黑" panose="020B0503020204020204" pitchFamily="34" charset="-122"/>
                <a:ea typeface="微软雅黑" panose="020B0503020204020204" pitchFamily="34" charset="-122"/>
              </a:rPr>
              <a:t>四、多道批处理系统需要解决的</a:t>
            </a:r>
            <a:r>
              <a:rPr lang="en-US" altLang="zh-CN" sz="2400" dirty="0">
                <a:solidFill>
                  <a:srgbClr val="FF0000"/>
                </a:solidFill>
                <a:latin typeface="微软雅黑" panose="020B0503020204020204" pitchFamily="34" charset="-122"/>
                <a:ea typeface="微软雅黑" panose="020B0503020204020204" pitchFamily="34" charset="-122"/>
              </a:rPr>
              <a:t>5</a:t>
            </a:r>
            <a:r>
              <a:rPr lang="zh-CN" altLang="en-US" sz="2400" dirty="0">
                <a:solidFill>
                  <a:srgbClr val="FF0000"/>
                </a:solidFill>
                <a:latin typeface="微软雅黑" panose="020B0503020204020204" pitchFamily="34" charset="-122"/>
                <a:ea typeface="微软雅黑" panose="020B0503020204020204" pitchFamily="34" charset="-122"/>
              </a:rPr>
              <a:t>个问题</a:t>
            </a:r>
          </a:p>
          <a:p>
            <a:pPr marL="300038" lvl="1" indent="0">
              <a:buNone/>
              <a:defRPr/>
            </a:pPr>
            <a:r>
              <a:rPr lang="en-US" altLang="zh-CN" sz="24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、处理机管理：分配和控制</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a:t>
            </a:r>
          </a:p>
          <a:p>
            <a:pPr marL="300038" lvl="1" indent="0">
              <a:buNone/>
              <a:defRPr/>
            </a:pPr>
            <a:r>
              <a:rPr lang="en-US" altLang="zh-CN" sz="24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、存储器管理：内存分配与回收</a:t>
            </a:r>
            <a:endParaRPr lang="en-US" altLang="zh-CN" sz="2400" dirty="0">
              <a:latin typeface="微软雅黑" panose="020B0503020204020204" pitchFamily="34" charset="-122"/>
              <a:ea typeface="微软雅黑" panose="020B0503020204020204" pitchFamily="34" charset="-122"/>
            </a:endParaRPr>
          </a:p>
          <a:p>
            <a:pPr marL="0" indent="0">
              <a:buNone/>
            </a:pPr>
            <a:r>
              <a:rPr lang="en-US" altLang="zh-CN" sz="24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设备管理：</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设备的分配与操纵。</a:t>
            </a:r>
          </a:p>
          <a:p>
            <a:pPr marL="0" indent="0">
              <a:buNone/>
            </a:pPr>
            <a:r>
              <a:rPr lang="en-US" altLang="zh-CN" sz="2400" dirty="0">
                <a:latin typeface="微软雅黑" panose="020B0503020204020204" pitchFamily="34" charset="-122"/>
                <a:ea typeface="微软雅黑" panose="020B0503020204020204" pitchFamily="34" charset="-122"/>
              </a:rPr>
              <a:t>    4</a:t>
            </a:r>
            <a:r>
              <a:rPr lang="zh-CN" altLang="en-US" sz="2400" dirty="0">
                <a:latin typeface="微软雅黑" panose="020B0503020204020204" pitchFamily="34" charset="-122"/>
                <a:ea typeface="微软雅黑" panose="020B0503020204020204" pitchFamily="34" charset="-122"/>
              </a:rPr>
              <a:t>、文件管理：文件的存取、共享和保护。</a:t>
            </a:r>
          </a:p>
          <a:p>
            <a:pPr marL="0" indent="0">
              <a:buNone/>
            </a:pPr>
            <a:r>
              <a:rPr lang="en-US" altLang="zh-CN" sz="2400" dirty="0">
                <a:latin typeface="微软雅黑" panose="020B0503020204020204" pitchFamily="34" charset="-122"/>
                <a:ea typeface="微软雅黑" panose="020B0503020204020204" pitchFamily="34" charset="-122"/>
              </a:rPr>
              <a:t>    5</a:t>
            </a:r>
            <a:r>
              <a:rPr lang="zh-CN" altLang="en-US" sz="2400" dirty="0">
                <a:latin typeface="微软雅黑" panose="020B0503020204020204" pitchFamily="34" charset="-122"/>
                <a:ea typeface="微软雅黑" panose="020B0503020204020204" pitchFamily="34" charset="-122"/>
              </a:rPr>
              <a:t>、作业管理：如何组织作业运行。</a:t>
            </a:r>
            <a:endParaRPr lang="en-US" altLang="zh-CN" sz="2400" dirty="0">
              <a:latin typeface="微软雅黑" panose="020B0503020204020204" pitchFamily="34" charset="-122"/>
              <a:ea typeface="微软雅黑" panose="020B0503020204020204" pitchFamily="34" charset="-122"/>
            </a:endParaRPr>
          </a:p>
          <a:p>
            <a:pPr marL="300038" lvl="1" indent="0">
              <a:buNone/>
              <a:defRPr/>
            </a:pPr>
            <a:endParaRPr lang="zh-CN" altLang="en-US" sz="2400" dirty="0">
              <a:latin typeface="微软雅黑" panose="020B0503020204020204" pitchFamily="34" charset="-122"/>
              <a:ea typeface="微软雅黑" panose="020B0503020204020204" pitchFamily="34" charset="-122"/>
            </a:endParaRPr>
          </a:p>
          <a:p>
            <a:pPr marL="0" indent="0" eaLnBrk="1" hangingPunct="1">
              <a:buNone/>
              <a:defRPr/>
            </a:pP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a16="http://schemas.microsoft.com/office/drawing/2014/main" id="{29214A43-21CB-DE4E-A9A1-859348525650}"/>
              </a:ext>
            </a:extLst>
          </p:cNvPr>
          <p:cNvSpPr txBox="1">
            <a:spLocks noChangeArrowheads="1"/>
          </p:cNvSpPr>
          <p:nvPr/>
        </p:nvSpPr>
        <p:spPr>
          <a:xfrm>
            <a:off x="1152938" y="411163"/>
            <a:ext cx="5128592" cy="685800"/>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sz="3200">
                <a:solidFill>
                  <a:srgbClr val="4A66AC">
                    <a:lumMod val="75000"/>
                  </a:srgbClr>
                </a:solidFill>
                <a:effectLst>
                  <a:outerShdw blurRad="38100" dist="38100" dir="2700000" algn="tl">
                    <a:srgbClr val="000000">
                      <a:alpha val="43137"/>
                    </a:srgbClr>
                  </a:outerShdw>
                </a:effectLst>
              </a:rPr>
              <a:t>1.2.3 </a:t>
            </a:r>
            <a:r>
              <a:rPr lang="zh-CN" altLang="en-US" sz="3200">
                <a:solidFill>
                  <a:srgbClr val="4A66AC">
                    <a:lumMod val="75000"/>
                  </a:srgbClr>
                </a:solidFill>
                <a:effectLst>
                  <a:outerShdw blurRad="38100" dist="38100" dir="2700000" algn="tl">
                    <a:srgbClr val="000000">
                      <a:alpha val="43137"/>
                    </a:srgbClr>
                  </a:outerShdw>
                </a:effectLst>
              </a:rPr>
              <a:t>多道批处理系统</a:t>
            </a:r>
            <a:endParaRPr lang="zh-CN" altLang="en-US" sz="3200" dirty="0">
              <a:solidFill>
                <a:srgbClr val="4A66AC">
                  <a:lumMod val="75000"/>
                </a:srgb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2813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816972" y="1321870"/>
            <a:ext cx="7071066" cy="2915840"/>
          </a:xfrm>
        </p:spPr>
        <p:txBody>
          <a:bodyPr>
            <a:noAutofit/>
          </a:bodyPr>
          <a:lstStyle/>
          <a:p>
            <a:pPr marL="496491" indent="-496491">
              <a:buNone/>
              <a:defRPr/>
            </a:pPr>
            <a:r>
              <a:rPr lang="zh-CN" altLang="en-US" sz="2400" dirty="0">
                <a:latin typeface="微软雅黑" panose="020B0503020204020204" pitchFamily="34" charset="-122"/>
                <a:ea typeface="微软雅黑" panose="020B0503020204020204" pitchFamily="34" charset="-122"/>
              </a:rPr>
              <a:t>一、分时系统的产生</a:t>
            </a:r>
          </a:p>
          <a:p>
            <a:pPr marL="496491" indent="-496491">
              <a:buNone/>
              <a:defRPr/>
            </a:pPr>
            <a:r>
              <a:rPr lang="zh-CN" altLang="en-US" sz="2400" dirty="0">
                <a:latin typeface="微软雅黑" panose="020B0503020204020204" pitchFamily="34" charset="-122"/>
                <a:ea typeface="微软雅黑" panose="020B0503020204020204" pitchFamily="34" charset="-122"/>
              </a:rPr>
              <a:t>    用户需要：人机交互、共享主机、便于用户上机</a:t>
            </a:r>
          </a:p>
          <a:p>
            <a:pPr marL="496491" indent="-496491">
              <a:buNone/>
              <a:defRPr/>
            </a:pPr>
            <a:r>
              <a:rPr lang="zh-CN" altLang="en-US" sz="2400" dirty="0">
                <a:latin typeface="微软雅黑" panose="020B0503020204020204" pitchFamily="34" charset="-122"/>
                <a:ea typeface="微软雅黑" panose="020B0503020204020204" pitchFamily="34" charset="-122"/>
              </a:rPr>
              <a:t>二、分时系统实现中的关键问题：</a:t>
            </a:r>
          </a:p>
          <a:p>
            <a:pPr marL="496491" indent="-496491">
              <a:buNone/>
              <a:defRPr/>
            </a:pPr>
            <a:r>
              <a:rPr lang="zh-CN" altLang="en-US" sz="2400" dirty="0">
                <a:latin typeface="微软雅黑" panose="020B0503020204020204" pitchFamily="34" charset="-122"/>
                <a:ea typeface="微软雅黑" panose="020B0503020204020204" pitchFamily="34" charset="-122"/>
              </a:rPr>
              <a:t>    及时接收：实现多个用户的信息及时接收。</a:t>
            </a:r>
          </a:p>
          <a:p>
            <a:pPr marL="496491" indent="-496491">
              <a:buNone/>
              <a:defRPr/>
            </a:pPr>
            <a:r>
              <a:rPr lang="zh-CN" altLang="en-US" sz="2400" dirty="0">
                <a:latin typeface="微软雅黑" panose="020B0503020204020204" pitchFamily="34" charset="-122"/>
                <a:ea typeface="微软雅黑" panose="020B0503020204020204" pitchFamily="34" charset="-122"/>
              </a:rPr>
              <a:t>    及时处理：及时控制作业的运行。</a:t>
            </a:r>
          </a:p>
          <a:p>
            <a:pPr marL="496491" indent="-496491">
              <a:buNone/>
              <a:defRPr/>
            </a:pPr>
            <a:r>
              <a:rPr lang="zh-CN" altLang="en-US" sz="2400" dirty="0">
                <a:latin typeface="微软雅黑" panose="020B0503020204020204" pitchFamily="34" charset="-122"/>
                <a:ea typeface="微软雅黑" panose="020B0503020204020204" pitchFamily="34" charset="-122"/>
              </a:rPr>
              <a:t>三、分时系统实现的方法</a:t>
            </a:r>
          </a:p>
          <a:p>
            <a:pPr eaLnBrk="1" hangingPunct="1">
              <a:lnSpc>
                <a:spcPct val="90000"/>
              </a:lnSpc>
              <a:defRPr/>
            </a:pPr>
            <a:r>
              <a:rPr lang="zh-CN" altLang="en-US" sz="2400" dirty="0">
                <a:latin typeface="微软雅黑" panose="020B0503020204020204" pitchFamily="34" charset="-122"/>
                <a:ea typeface="微软雅黑" panose="020B0503020204020204" pitchFamily="34" charset="-122"/>
              </a:rPr>
              <a:t>    简单分时系统</a:t>
            </a:r>
          </a:p>
          <a:p>
            <a:pPr eaLnBrk="1" hangingPunct="1">
              <a:lnSpc>
                <a:spcPct val="90000"/>
              </a:lnSpc>
              <a:defRPr/>
            </a:pPr>
            <a:r>
              <a:rPr lang="zh-CN" altLang="en-US" sz="2400" dirty="0">
                <a:latin typeface="微软雅黑" panose="020B0503020204020204" pitchFamily="34" charset="-122"/>
                <a:ea typeface="微软雅黑" panose="020B0503020204020204" pitchFamily="34" charset="-122"/>
              </a:rPr>
              <a:t>    具有“前台”和“后台”的分时系统</a:t>
            </a:r>
          </a:p>
          <a:p>
            <a:pPr eaLnBrk="1" hangingPunct="1">
              <a:lnSpc>
                <a:spcPct val="90000"/>
              </a:lnSpc>
              <a:defRPr/>
            </a:pPr>
            <a:r>
              <a:rPr lang="zh-CN" altLang="en-US" sz="2400" dirty="0">
                <a:latin typeface="微软雅黑" panose="020B0503020204020204" pitchFamily="34" charset="-122"/>
                <a:ea typeface="微软雅黑" panose="020B0503020204020204" pitchFamily="34" charset="-122"/>
              </a:rPr>
              <a:t>    多道分时系统</a:t>
            </a:r>
          </a:p>
        </p:txBody>
      </p:sp>
      <p:sp>
        <p:nvSpPr>
          <p:cNvPr id="4" name="标题 1"/>
          <p:cNvSpPr txBox="1">
            <a:spLocks/>
          </p:cNvSpPr>
          <p:nvPr/>
        </p:nvSpPr>
        <p:spPr>
          <a:xfrm>
            <a:off x="1192695" y="363224"/>
            <a:ext cx="5893905"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分时操作系统</a:t>
            </a:r>
          </a:p>
        </p:txBody>
      </p:sp>
    </p:spTree>
    <p:extLst>
      <p:ext uri="{BB962C8B-B14F-4D97-AF65-F5344CB8AC3E}">
        <p14:creationId xmlns:p14="http://schemas.microsoft.com/office/powerpoint/2010/main" val="41413835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916305" y="1286315"/>
            <a:ext cx="7182798" cy="2820591"/>
          </a:xfrm>
        </p:spPr>
        <p:txBody>
          <a:bodyPr/>
          <a:lstStyle/>
          <a:p>
            <a:pPr eaLnBrk="1" hangingPunct="1"/>
            <a:r>
              <a:rPr lang="zh-CN" altLang="en-US" sz="2400" dirty="0">
                <a:latin typeface="微软雅黑" panose="020B0503020204020204" pitchFamily="34" charset="-122"/>
                <a:ea typeface="微软雅黑" panose="020B0503020204020204" pitchFamily="34" charset="-122"/>
              </a:rPr>
              <a:t>特点：</a:t>
            </a:r>
          </a:p>
          <a:p>
            <a:pPr lvl="1" eaLnBrk="1" hangingPunct="1"/>
            <a:r>
              <a:rPr lang="zh-CN" altLang="en-US" sz="2400" u="sng" dirty="0">
                <a:latin typeface="微软雅黑" panose="020B0503020204020204" pitchFamily="34" charset="-122"/>
                <a:ea typeface="微软雅黑" panose="020B0503020204020204" pitchFamily="34" charset="-122"/>
              </a:rPr>
              <a:t>多路性</a:t>
            </a:r>
            <a:r>
              <a:rPr lang="zh-CN" altLang="en-US" sz="2400" dirty="0">
                <a:latin typeface="微软雅黑" panose="020B0503020204020204" pitchFamily="34" charset="-122"/>
                <a:ea typeface="微软雅黑" panose="020B0503020204020204" pitchFamily="34" charset="-122"/>
              </a:rPr>
              <a:t>：一个主机与多个终端相连；</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u="sng" dirty="0">
                <a:latin typeface="微软雅黑" panose="020B0503020204020204" pitchFamily="34" charset="-122"/>
                <a:ea typeface="微软雅黑" panose="020B0503020204020204" pitchFamily="34" charset="-122"/>
              </a:rPr>
              <a:t>独立性</a:t>
            </a:r>
            <a:r>
              <a:rPr lang="zh-CN" altLang="en-US" sz="2400" dirty="0">
                <a:latin typeface="微软雅黑" panose="020B0503020204020204" pitchFamily="34" charset="-122"/>
                <a:ea typeface="微软雅黑" panose="020B0503020204020204" pitchFamily="34" charset="-122"/>
              </a:rPr>
              <a:t>：彼此独立操作，互不干扰；</a:t>
            </a:r>
          </a:p>
          <a:p>
            <a:pPr lvl="1" eaLnBrk="1" hangingPunct="1"/>
            <a:r>
              <a:rPr lang="zh-CN" altLang="en-US" sz="2400" u="sng" dirty="0">
                <a:latin typeface="微软雅黑" panose="020B0503020204020204" pitchFamily="34" charset="-122"/>
                <a:ea typeface="微软雅黑" panose="020B0503020204020204" pitchFamily="34" charset="-122"/>
              </a:rPr>
              <a:t>及时性</a:t>
            </a:r>
            <a:r>
              <a:rPr lang="zh-CN" altLang="en-US" sz="2400" dirty="0">
                <a:latin typeface="微软雅黑" panose="020B0503020204020204" pitchFamily="34" charset="-122"/>
                <a:ea typeface="微软雅黑" panose="020B0503020204020204" pitchFamily="34" charset="-122"/>
              </a:rPr>
              <a:t>：系统能在很短的时间得到回答；</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u="sng" dirty="0">
                <a:latin typeface="微软雅黑" panose="020B0503020204020204" pitchFamily="34" charset="-122"/>
                <a:ea typeface="微软雅黑" panose="020B0503020204020204" pitchFamily="34" charset="-122"/>
              </a:rPr>
              <a:t>交互性</a:t>
            </a:r>
            <a:r>
              <a:rPr lang="zh-CN" altLang="en-US" sz="2400" dirty="0">
                <a:latin typeface="微软雅黑" panose="020B0503020204020204" pitchFamily="34" charset="-122"/>
                <a:ea typeface="微软雅黑" panose="020B0503020204020204" pitchFamily="34" charset="-122"/>
              </a:rPr>
              <a:t>：能实现人机对话</a:t>
            </a:r>
            <a:r>
              <a:rPr lang="zh-CN" altLang="en-US" sz="2400" dirty="0">
                <a:solidFill>
                  <a:srgbClr val="FF0000"/>
                </a:solidFill>
                <a:latin typeface="微软雅黑" panose="020B0503020204020204" pitchFamily="34" charset="-122"/>
                <a:ea typeface="微软雅黑" panose="020B0503020204020204" pitchFamily="34" charset="-122"/>
              </a:rPr>
              <a:t>（区别于批处理系统）</a:t>
            </a:r>
            <a:r>
              <a:rPr lang="zh-CN" altLang="en-US" sz="2400" dirty="0">
                <a:latin typeface="微软雅黑" panose="020B0503020204020204" pitchFamily="34" charset="-122"/>
                <a:ea typeface="微软雅黑" panose="020B0503020204020204" pitchFamily="34" charset="-122"/>
              </a:rPr>
              <a:t>；</a:t>
            </a:r>
            <a:endParaRPr lang="zh-CN" altLang="en-US" sz="2400" dirty="0">
              <a:solidFill>
                <a:srgbClr val="92D050"/>
              </a:solidFill>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典型系统：</a:t>
            </a:r>
          </a:p>
          <a:p>
            <a:pPr lvl="1" eaLnBrk="1" hangingPunct="1"/>
            <a:r>
              <a:rPr lang="en-US" altLang="en-US" sz="2400" dirty="0">
                <a:latin typeface="微软雅黑" panose="020B0503020204020204" pitchFamily="34" charset="-122"/>
                <a:ea typeface="微软雅黑" panose="020B0503020204020204" pitchFamily="34" charset="-122"/>
              </a:rPr>
              <a:t>Multics (MIT)</a:t>
            </a:r>
          </a:p>
          <a:p>
            <a:pPr lvl="1" eaLnBrk="1" hangingPunct="1"/>
            <a:r>
              <a:rPr lang="en-US" altLang="en-US" sz="2400" dirty="0">
                <a:latin typeface="微软雅黑" panose="020B0503020204020204" pitchFamily="34" charset="-122"/>
                <a:ea typeface="微软雅黑" panose="020B0503020204020204" pitchFamily="34" charset="-122"/>
              </a:rPr>
              <a:t>UNIX</a:t>
            </a:r>
            <a:endParaRPr lang="en-US" altLang="zh-CN" sz="2400" dirty="0">
              <a:latin typeface="微软雅黑" panose="020B0503020204020204" pitchFamily="34" charset="-122"/>
              <a:ea typeface="微软雅黑" panose="020B0503020204020204" pitchFamily="34" charset="-122"/>
            </a:endParaRPr>
          </a:p>
          <a:p>
            <a:pPr lvl="1" eaLnBrk="1" hangingPunct="1"/>
            <a:endParaRPr lang="en-US" altLang="zh-CN" dirty="0"/>
          </a:p>
        </p:txBody>
      </p:sp>
      <p:sp>
        <p:nvSpPr>
          <p:cNvPr id="76802" name="Rectangle 2"/>
          <p:cNvSpPr>
            <a:spLocks noGrp="1" noChangeArrowheads="1"/>
          </p:cNvSpPr>
          <p:nvPr>
            <p:ph type="title" idx="4294967295"/>
          </p:nvPr>
        </p:nvSpPr>
        <p:spPr>
          <a:xfrm>
            <a:off x="1192696" y="420688"/>
            <a:ext cx="6241774" cy="742950"/>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分时操作系统</a:t>
            </a:r>
            <a:endPar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86617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721694" y="1390702"/>
            <a:ext cx="7506834" cy="1470422"/>
          </a:xfrm>
        </p:spPr>
        <p:txBody>
          <a:bodyPr/>
          <a:lstStyle/>
          <a:p>
            <a:pPr marL="434579" indent="-434579">
              <a:lnSpc>
                <a:spcPct val="110000"/>
              </a:lnSpc>
              <a:spcBef>
                <a:spcPts val="900"/>
              </a:spcBef>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所谓实时系统：是计算机及时响应外部事件的请求，在规定的时间内完成对该事件的处理，并控制所有实时设备和实时任务协调一致的运行。</a:t>
            </a:r>
          </a:p>
        </p:txBody>
      </p:sp>
      <p:sp>
        <p:nvSpPr>
          <p:cNvPr id="78850" name="Rectangle 2"/>
          <p:cNvSpPr>
            <a:spLocks noGrp="1" noChangeArrowheads="1"/>
          </p:cNvSpPr>
          <p:nvPr>
            <p:ph type="title" idx="4294967295"/>
          </p:nvPr>
        </p:nvSpPr>
        <p:spPr>
          <a:xfrm>
            <a:off x="1166190" y="449263"/>
            <a:ext cx="3207027" cy="685800"/>
          </a:xfrm>
          <a:prstGeom prst="rect">
            <a:avLst/>
          </a:prstGeom>
        </p:spPr>
        <p:txBody>
          <a:bodyPr/>
          <a:lstStyle/>
          <a:p>
            <a:pPr>
              <a:defRPr/>
            </a:pPr>
            <a:r>
              <a:rPr lang="en-US" altLang="zh-CN" dirty="0"/>
              <a:t> </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1.2.5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实时系统</a:t>
            </a:r>
          </a:p>
        </p:txBody>
      </p:sp>
      <p:pic>
        <p:nvPicPr>
          <p:cNvPr id="4" name="Picture 1029" descr="E:\课件制作相关文档\导弹跟踪示意图.bmp">
            <a:extLst>
              <a:ext uri="{FF2B5EF4-FFF2-40B4-BE49-F238E27FC236}">
                <a16:creationId xmlns:a16="http://schemas.microsoft.com/office/drawing/2014/main" id="{0F3FD01B-FB8C-6245-9407-C82B04FD9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30159" y="4204876"/>
            <a:ext cx="4572000" cy="1928813"/>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1027">
            <a:extLst>
              <a:ext uri="{FF2B5EF4-FFF2-40B4-BE49-F238E27FC236}">
                <a16:creationId xmlns:a16="http://schemas.microsoft.com/office/drawing/2014/main" id="{F45BB339-D742-3544-A25E-3F8A7E000AB7}"/>
              </a:ext>
            </a:extLst>
          </p:cNvPr>
          <p:cNvSpPr txBox="1">
            <a:spLocks noChangeArrowheads="1"/>
          </p:cNvSpPr>
          <p:nvPr/>
        </p:nvSpPr>
        <p:spPr>
          <a:xfrm>
            <a:off x="1166190" y="2927384"/>
            <a:ext cx="6873875" cy="822325"/>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257175" lvl="1" indent="-257175">
              <a:buClr>
                <a:schemeClr val="folHlink"/>
              </a:buClr>
              <a:buSzPct val="60000"/>
              <a:buFont typeface="Arial" pitchFamily="34" charset="0"/>
              <a:buNone/>
            </a:pPr>
            <a:r>
              <a:rPr lang="en-US" altLang="zh-CN" sz="2400"/>
              <a:t>1</a:t>
            </a:r>
            <a:r>
              <a:rPr lang="zh-CN" altLang="en-US" sz="2400"/>
              <a:t>、实时控制系统：工业控制，军事控制，医疗控制，</a:t>
            </a:r>
            <a:r>
              <a:rPr lang="en-US" altLang="zh-CN" sz="2400"/>
              <a:t>…….</a:t>
            </a:r>
            <a:endParaRPr lang="zh-CN" altLang="en-US" sz="2400"/>
          </a:p>
          <a:p>
            <a:pPr marL="257175" lvl="1" indent="-257175">
              <a:buClr>
                <a:schemeClr val="folHlink"/>
              </a:buClr>
              <a:buSzPct val="60000"/>
              <a:buFont typeface="Arial" pitchFamily="34" charset="0"/>
              <a:buNone/>
            </a:pPr>
            <a:r>
              <a:rPr lang="en-US" altLang="zh-CN" sz="2400"/>
              <a:t>2</a:t>
            </a:r>
            <a:r>
              <a:rPr lang="zh-CN" altLang="en-US" sz="2400"/>
              <a:t>、实时信息处理系统：航班定票，联机情报检索，</a:t>
            </a:r>
            <a:r>
              <a:rPr lang="en-US" altLang="zh-CN" sz="2400"/>
              <a:t>…….</a:t>
            </a:r>
            <a:endParaRPr lang="zh-CN" altLang="en-US" sz="2400"/>
          </a:p>
          <a:p>
            <a:pPr>
              <a:buFont typeface="Wingdings" panose="05000000000000000000" pitchFamily="2" charset="2"/>
              <a:buNone/>
            </a:pPr>
            <a:endParaRPr lang="en-US" altLang="zh-CN" dirty="0">
              <a:latin typeface="黑体" panose="02010609060101010101" pitchFamily="49" charset="-122"/>
            </a:endParaRPr>
          </a:p>
        </p:txBody>
      </p:sp>
    </p:spTree>
    <p:extLst>
      <p:ext uri="{BB962C8B-B14F-4D97-AF65-F5344CB8AC3E}">
        <p14:creationId xmlns:p14="http://schemas.microsoft.com/office/powerpoint/2010/main" val="144806259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1152938" y="401638"/>
            <a:ext cx="5019261" cy="701675"/>
          </a:xfrm>
          <a:prstGeom prst="rect">
            <a:avLst/>
          </a:prstGeom>
        </p:spPr>
        <p:txBody>
          <a:bodyPr/>
          <a:lstStyle/>
          <a:p>
            <a:pPr>
              <a:defRPr/>
            </a:pP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实时信息处理</a:t>
            </a:r>
          </a:p>
        </p:txBody>
      </p:sp>
      <p:sp>
        <p:nvSpPr>
          <p:cNvPr id="65539" name="Rectangle 3"/>
          <p:cNvSpPr>
            <a:spLocks noChangeArrowheads="1"/>
          </p:cNvSpPr>
          <p:nvPr/>
        </p:nvSpPr>
        <p:spPr bwMode="auto">
          <a:xfrm>
            <a:off x="2000250" y="1959494"/>
            <a:ext cx="1943100" cy="17145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zh-CN" sz="1800" b="0">
                <a:ea typeface="宋体" panose="02010600030101010101" pitchFamily="2" charset="-122"/>
              </a:rPr>
              <a:t>     </a:t>
            </a:r>
          </a:p>
        </p:txBody>
      </p:sp>
      <p:sp>
        <p:nvSpPr>
          <p:cNvPr id="65540" name="Rectangle 4"/>
          <p:cNvSpPr>
            <a:spLocks noChangeArrowheads="1"/>
          </p:cNvSpPr>
          <p:nvPr/>
        </p:nvSpPr>
        <p:spPr bwMode="auto">
          <a:xfrm>
            <a:off x="2000250" y="2416694"/>
            <a:ext cx="514350" cy="857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en-US" altLang="zh-CN" sz="1800">
                <a:ea typeface="宋体" panose="02010600030101010101" pitchFamily="2" charset="-122"/>
              </a:rPr>
              <a:t>HAL</a:t>
            </a:r>
          </a:p>
        </p:txBody>
      </p:sp>
      <p:sp>
        <p:nvSpPr>
          <p:cNvPr id="65541" name="Text Box 5"/>
          <p:cNvSpPr txBox="1">
            <a:spLocks noChangeArrowheads="1"/>
          </p:cNvSpPr>
          <p:nvPr/>
        </p:nvSpPr>
        <p:spPr bwMode="auto">
          <a:xfrm>
            <a:off x="2857500" y="2721494"/>
            <a:ext cx="1257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en-US" altLang="zh-CN" sz="1800">
                <a:ea typeface="宋体" panose="02010600030101010101" pitchFamily="2" charset="-122"/>
              </a:rPr>
              <a:t>Real Time     OS</a:t>
            </a:r>
          </a:p>
        </p:txBody>
      </p:sp>
      <p:sp>
        <p:nvSpPr>
          <p:cNvPr id="65542" name="Line 6"/>
          <p:cNvSpPr>
            <a:spLocks noChangeShapeType="1"/>
          </p:cNvSpPr>
          <p:nvPr/>
        </p:nvSpPr>
        <p:spPr bwMode="auto">
          <a:xfrm>
            <a:off x="3943350" y="2130944"/>
            <a:ext cx="6286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65543" name="Line 7"/>
          <p:cNvSpPr>
            <a:spLocks noChangeShapeType="1"/>
          </p:cNvSpPr>
          <p:nvPr/>
        </p:nvSpPr>
        <p:spPr bwMode="auto">
          <a:xfrm>
            <a:off x="3943350" y="2645294"/>
            <a:ext cx="6286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65544" name="Line 8"/>
          <p:cNvSpPr>
            <a:spLocks noChangeShapeType="1"/>
          </p:cNvSpPr>
          <p:nvPr/>
        </p:nvSpPr>
        <p:spPr bwMode="auto">
          <a:xfrm>
            <a:off x="3943350" y="3502544"/>
            <a:ext cx="6286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65545" name="Text Box 9"/>
          <p:cNvSpPr txBox="1">
            <a:spLocks noChangeArrowheads="1"/>
          </p:cNvSpPr>
          <p:nvPr/>
        </p:nvSpPr>
        <p:spPr bwMode="auto">
          <a:xfrm>
            <a:off x="4693742" y="2873894"/>
            <a:ext cx="46166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en-US" altLang="zh-CN" sz="1800" b="0">
                <a:ea typeface="宋体" panose="02010600030101010101" pitchFamily="2" charset="-122"/>
              </a:rPr>
              <a:t>….</a:t>
            </a:r>
          </a:p>
        </p:txBody>
      </p:sp>
      <p:sp>
        <p:nvSpPr>
          <p:cNvPr id="65546" name="AutoShape 10"/>
          <p:cNvSpPr>
            <a:spLocks noChangeArrowheads="1"/>
          </p:cNvSpPr>
          <p:nvPr/>
        </p:nvSpPr>
        <p:spPr bwMode="auto">
          <a:xfrm>
            <a:off x="4572000" y="1921394"/>
            <a:ext cx="620316" cy="323850"/>
          </a:xfrm>
          <a:prstGeom prst="flowChartPunchedCar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en-US" sz="1800">
                <a:ea typeface="宋体" panose="02010600030101010101" pitchFamily="2" charset="-122"/>
              </a:rPr>
              <a:t>终端</a:t>
            </a:r>
          </a:p>
        </p:txBody>
      </p:sp>
      <p:sp>
        <p:nvSpPr>
          <p:cNvPr id="65547" name="AutoShape 11"/>
          <p:cNvSpPr>
            <a:spLocks noChangeArrowheads="1"/>
          </p:cNvSpPr>
          <p:nvPr/>
        </p:nvSpPr>
        <p:spPr bwMode="auto">
          <a:xfrm>
            <a:off x="4572000" y="2473844"/>
            <a:ext cx="620316" cy="323850"/>
          </a:xfrm>
          <a:prstGeom prst="flowChartPunchedCar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en-US" sz="1800">
                <a:ea typeface="宋体" panose="02010600030101010101" pitchFamily="2" charset="-122"/>
              </a:rPr>
              <a:t>终端</a:t>
            </a:r>
          </a:p>
        </p:txBody>
      </p:sp>
      <p:sp>
        <p:nvSpPr>
          <p:cNvPr id="65548" name="AutoShape 12"/>
          <p:cNvSpPr>
            <a:spLocks noChangeArrowheads="1"/>
          </p:cNvSpPr>
          <p:nvPr/>
        </p:nvSpPr>
        <p:spPr bwMode="auto">
          <a:xfrm>
            <a:off x="4580336" y="3331094"/>
            <a:ext cx="620315" cy="323850"/>
          </a:xfrm>
          <a:prstGeom prst="flowChartPunchedCar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en-US" sz="1800">
                <a:ea typeface="宋体" panose="02010600030101010101" pitchFamily="2" charset="-122"/>
              </a:rPr>
              <a:t>终端</a:t>
            </a:r>
          </a:p>
        </p:txBody>
      </p:sp>
      <p:sp>
        <p:nvSpPr>
          <p:cNvPr id="65549" name="Text Box 13"/>
          <p:cNvSpPr txBox="1">
            <a:spLocks noChangeArrowheads="1"/>
          </p:cNvSpPr>
          <p:nvPr/>
        </p:nvSpPr>
        <p:spPr bwMode="auto">
          <a:xfrm>
            <a:off x="5543550" y="1959494"/>
            <a:ext cx="18859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zh-CN" altLang="en-US" sz="1800">
                <a:ea typeface="宋体" panose="02010600030101010101" pitchFamily="2" charset="-122"/>
              </a:rPr>
              <a:t>通常为远程终端</a:t>
            </a:r>
          </a:p>
        </p:txBody>
      </p:sp>
      <p:sp>
        <p:nvSpPr>
          <p:cNvPr id="65550" name="Text Box 14"/>
          <p:cNvSpPr txBox="1">
            <a:spLocks noChangeArrowheads="1"/>
          </p:cNvSpPr>
          <p:nvPr/>
        </p:nvSpPr>
        <p:spPr bwMode="auto">
          <a:xfrm>
            <a:off x="1943100" y="4035944"/>
            <a:ext cx="5314950" cy="173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50000"/>
              </a:lnSpc>
              <a:spcBef>
                <a:spcPct val="50000"/>
              </a:spcBef>
              <a:buFontTx/>
              <a:buNone/>
            </a:pPr>
            <a:r>
              <a:rPr kumimoji="1" lang="zh-CN" altLang="en-US" sz="2000" b="0" dirty="0">
                <a:latin typeface="微软雅黑" panose="020B0503020204020204" pitchFamily="34" charset="-122"/>
                <a:ea typeface="微软雅黑" panose="020B0503020204020204" pitchFamily="34" charset="-122"/>
              </a:rPr>
              <a:t>特点：</a:t>
            </a:r>
          </a:p>
          <a:p>
            <a:pPr eaLnBrk="1" hangingPunct="1">
              <a:lnSpc>
                <a:spcPct val="150000"/>
              </a:lnSpc>
              <a:spcBef>
                <a:spcPct val="50000"/>
              </a:spcBef>
              <a:buFontTx/>
              <a:buNone/>
            </a:pPr>
            <a:r>
              <a:rPr kumimoji="1" lang="zh-CN" altLang="en-US" sz="2000" b="0" dirty="0">
                <a:latin typeface="微软雅黑" panose="020B0503020204020204" pitchFamily="34" charset="-122"/>
                <a:ea typeface="微软雅黑" panose="020B0503020204020204" pitchFamily="34" charset="-122"/>
              </a:rPr>
              <a:t>（</a:t>
            </a:r>
            <a:r>
              <a:rPr kumimoji="1" lang="en-US" altLang="zh-CN" sz="2000" b="0" dirty="0">
                <a:latin typeface="微软雅黑" panose="020B0503020204020204" pitchFamily="34" charset="-122"/>
                <a:ea typeface="微软雅黑" panose="020B0503020204020204" pitchFamily="34" charset="-122"/>
              </a:rPr>
              <a:t>1</a:t>
            </a:r>
            <a:r>
              <a:rPr kumimoji="1" lang="zh-CN" altLang="en-US" sz="2000" b="0" dirty="0">
                <a:latin typeface="微软雅黑" panose="020B0503020204020204" pitchFamily="34" charset="-122"/>
                <a:ea typeface="微软雅黑" panose="020B0503020204020204" pitchFamily="34" charset="-122"/>
              </a:rPr>
              <a:t>）响应及时（</a:t>
            </a:r>
            <a:r>
              <a:rPr kumimoji="1" lang="en-US" altLang="en-US" sz="2000" b="0" dirty="0">
                <a:latin typeface="微软雅黑" panose="020B0503020204020204" pitchFamily="34" charset="-122"/>
                <a:ea typeface="微软雅黑" panose="020B0503020204020204" pitchFamily="34" charset="-122"/>
              </a:rPr>
              <a:t>prompt response</a:t>
            </a:r>
            <a:r>
              <a:rPr kumimoji="1" lang="zh-CN" altLang="en-US" sz="2000" b="0" dirty="0">
                <a:latin typeface="微软雅黑" panose="020B0503020204020204" pitchFamily="34" charset="-122"/>
                <a:ea typeface="微软雅黑" panose="020B0503020204020204" pitchFamily="34" charset="-122"/>
              </a:rPr>
              <a:t>）</a:t>
            </a:r>
          </a:p>
          <a:p>
            <a:pPr eaLnBrk="1" hangingPunct="1">
              <a:lnSpc>
                <a:spcPct val="150000"/>
              </a:lnSpc>
              <a:spcBef>
                <a:spcPct val="50000"/>
              </a:spcBef>
              <a:buFontTx/>
              <a:buNone/>
            </a:pPr>
            <a:r>
              <a:rPr kumimoji="1" lang="zh-CN" altLang="en-US" sz="2000" b="0" dirty="0">
                <a:latin typeface="微软雅黑" panose="020B0503020204020204" pitchFamily="34" charset="-122"/>
                <a:ea typeface="微软雅黑" panose="020B0503020204020204" pitchFamily="34" charset="-122"/>
              </a:rPr>
              <a:t>（</a:t>
            </a:r>
            <a:r>
              <a:rPr kumimoji="1" lang="en-US" altLang="zh-CN" sz="2000" b="0" dirty="0">
                <a:latin typeface="微软雅黑" panose="020B0503020204020204" pitchFamily="34" charset="-122"/>
                <a:ea typeface="微软雅黑" panose="020B0503020204020204" pitchFamily="34" charset="-122"/>
              </a:rPr>
              <a:t>2</a:t>
            </a:r>
            <a:r>
              <a:rPr kumimoji="1" lang="zh-CN" altLang="en-US" sz="2000" b="0" dirty="0">
                <a:latin typeface="微软雅黑" panose="020B0503020204020204" pitchFamily="34" charset="-122"/>
                <a:ea typeface="微软雅黑" panose="020B0503020204020204" pitchFamily="34" charset="-122"/>
              </a:rPr>
              <a:t>）可靠性高（</a:t>
            </a:r>
            <a:r>
              <a:rPr kumimoji="1" lang="en-US" altLang="en-US" sz="2000" b="0" dirty="0">
                <a:latin typeface="微软雅黑" panose="020B0503020204020204" pitchFamily="34" charset="-122"/>
                <a:ea typeface="微软雅黑" panose="020B0503020204020204" pitchFamily="34" charset="-122"/>
              </a:rPr>
              <a:t>high reliability</a:t>
            </a:r>
            <a:r>
              <a:rPr kumimoji="1" lang="zh-CN" altLang="en-US" sz="2000" b="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8448585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1027"/>
          <p:cNvSpPr>
            <a:spLocks noGrp="1" noChangeArrowheads="1"/>
          </p:cNvSpPr>
          <p:nvPr>
            <p:ph idx="1"/>
          </p:nvPr>
        </p:nvSpPr>
        <p:spPr>
          <a:xfrm>
            <a:off x="909124" y="1790115"/>
            <a:ext cx="6866520" cy="2074069"/>
          </a:xfrm>
        </p:spPr>
        <p:txBody>
          <a:bodyPr/>
          <a:lstStyle/>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、按任务执行是否为周期性来化分</a:t>
            </a:r>
            <a:endParaRPr lang="en-US" altLang="zh-CN" sz="2400"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周期性实时任务</a:t>
            </a:r>
            <a:endParaRPr lang="en-US" altLang="zh-CN" sz="2400"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非周期性实时任务</a:t>
            </a:r>
          </a:p>
          <a:p>
            <a:pPr eaLnBrk="1" hangingPunct="1">
              <a:lnSpc>
                <a:spcPct val="15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、按截止时间来化分</a:t>
            </a:r>
            <a:endParaRPr lang="en-US" altLang="zh-CN" sz="2400"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硬实时任务</a:t>
            </a:r>
            <a:endParaRPr lang="en-US" altLang="zh-CN" sz="2400"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软实时任务</a:t>
            </a:r>
          </a:p>
          <a:p>
            <a:pPr eaLnBrk="1" hangingPunct="1"/>
            <a:endParaRPr lang="en-US" altLang="zh-CN" sz="1800" dirty="0">
              <a:latin typeface="宋体" panose="02010600030101010101" pitchFamily="2" charset="-122"/>
            </a:endParaRPr>
          </a:p>
        </p:txBody>
      </p:sp>
      <p:sp>
        <p:nvSpPr>
          <p:cNvPr id="80898" name="Rectangle 1026"/>
          <p:cNvSpPr>
            <a:spLocks noGrp="1" noChangeArrowheads="1"/>
          </p:cNvSpPr>
          <p:nvPr>
            <p:ph type="title" idx="4294967295"/>
          </p:nvPr>
        </p:nvSpPr>
        <p:spPr>
          <a:xfrm>
            <a:off x="1205948" y="427038"/>
            <a:ext cx="4966252" cy="701675"/>
          </a:xfrm>
          <a:prstGeom prst="rect">
            <a:avLst/>
          </a:prstGeom>
        </p:spPr>
        <p:txBody>
          <a:bodyPr/>
          <a:lstStyle/>
          <a:p>
            <a:pPr>
              <a:defRPr/>
            </a:pP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二、实时任务的类型</a:t>
            </a:r>
          </a:p>
        </p:txBody>
      </p:sp>
    </p:spTree>
    <p:extLst>
      <p:ext uri="{BB962C8B-B14F-4D97-AF65-F5344CB8AC3E}">
        <p14:creationId xmlns:p14="http://schemas.microsoft.com/office/powerpoint/2010/main" val="145163924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880989" y="1856442"/>
            <a:ext cx="7811598" cy="3259567"/>
          </a:xfrm>
        </p:spPr>
        <p:txBody>
          <a:bodyPr/>
          <a:lstStyle/>
          <a:p>
            <a:pPr marL="496491" indent="-496491">
              <a:lnSpc>
                <a:spcPct val="150000"/>
              </a:lnSpc>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多路性：</a:t>
            </a:r>
            <a:r>
              <a:rPr lang="zh-CN" altLang="en-US" sz="2400" dirty="0">
                <a:latin typeface="微软雅黑" panose="020B0503020204020204" pitchFamily="34" charset="-122"/>
                <a:ea typeface="微软雅黑" panose="020B0503020204020204" pitchFamily="34" charset="-122"/>
              </a:rPr>
              <a:t>能对多个对象进行控制</a:t>
            </a:r>
          </a:p>
          <a:p>
            <a:pPr marL="496491" indent="-496491">
              <a:lnSpc>
                <a:spcPct val="150000"/>
              </a:lnSpc>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独立性：</a:t>
            </a:r>
            <a:r>
              <a:rPr lang="zh-CN" altLang="en-US" sz="2400" dirty="0">
                <a:latin typeface="微软雅黑" panose="020B0503020204020204" pitchFamily="34" charset="-122"/>
                <a:ea typeface="微软雅黑" panose="020B0503020204020204" pitchFamily="34" charset="-122"/>
              </a:rPr>
              <a:t>独立运行，不混淆，不破坏</a:t>
            </a:r>
          </a:p>
          <a:p>
            <a:pPr marL="496491" indent="-496491">
              <a:lnSpc>
                <a:spcPct val="150000"/>
              </a:lnSpc>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交互性：</a:t>
            </a:r>
            <a:r>
              <a:rPr lang="zh-CN" altLang="en-US" sz="2400" dirty="0">
                <a:latin typeface="微软雅黑" panose="020B0503020204020204" pitchFamily="34" charset="-122"/>
                <a:ea typeface="微软雅黑" panose="020B0503020204020204" pitchFamily="34" charset="-122"/>
              </a:rPr>
              <a:t>仅限于访问系统中某些特定的专用服务程序</a:t>
            </a:r>
          </a:p>
          <a:p>
            <a:pPr marL="496491" indent="-496491">
              <a:lnSpc>
                <a:spcPct val="150000"/>
              </a:lnSpc>
              <a:buNone/>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可靠性：</a:t>
            </a:r>
            <a:r>
              <a:rPr lang="zh-CN" altLang="en-US" sz="2400" dirty="0">
                <a:latin typeface="微软雅黑" panose="020B0503020204020204" pitchFamily="34" charset="-122"/>
                <a:ea typeface="微软雅黑" panose="020B0503020204020204" pitchFamily="34" charset="-122"/>
              </a:rPr>
              <a:t>高可靠性，应具有多级容错防护能力</a:t>
            </a:r>
          </a:p>
          <a:p>
            <a:pPr marL="496491" indent="-496491">
              <a:lnSpc>
                <a:spcPct val="150000"/>
              </a:lnSpc>
              <a:buNone/>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及时性：</a:t>
            </a:r>
            <a:r>
              <a:rPr lang="zh-CN" altLang="en-US" sz="2400" dirty="0">
                <a:latin typeface="微软雅黑" panose="020B0503020204020204" pitchFamily="34" charset="-122"/>
                <a:ea typeface="微软雅黑" panose="020B0503020204020204" pitchFamily="34" charset="-122"/>
              </a:rPr>
              <a:t>不同的系统要求不一样，控制对象必须在截止时间内完成</a:t>
            </a:r>
          </a:p>
        </p:txBody>
      </p:sp>
      <p:sp>
        <p:nvSpPr>
          <p:cNvPr id="82946" name="Rectangle 2"/>
          <p:cNvSpPr>
            <a:spLocks noGrp="1" noChangeArrowheads="1"/>
          </p:cNvSpPr>
          <p:nvPr>
            <p:ph type="title" idx="4294967295"/>
          </p:nvPr>
        </p:nvSpPr>
        <p:spPr>
          <a:xfrm>
            <a:off x="1152939" y="439255"/>
            <a:ext cx="6172200" cy="701675"/>
          </a:xfrm>
          <a:prstGeom prst="rect">
            <a:avLst/>
          </a:prstGeom>
        </p:spPr>
        <p:txBody>
          <a:bodyPr/>
          <a:lstStyle/>
          <a:p>
            <a:pPr>
              <a:defRPr/>
            </a:pP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三、实时系统的特征</a:t>
            </a:r>
          </a:p>
        </p:txBody>
      </p:sp>
    </p:spTree>
    <p:extLst>
      <p:ext uri="{BB962C8B-B14F-4D97-AF65-F5344CB8AC3E}">
        <p14:creationId xmlns:p14="http://schemas.microsoft.com/office/powerpoint/2010/main" val="13907714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875305" y="1438423"/>
            <a:ext cx="7082544" cy="1912144"/>
          </a:xfrm>
        </p:spPr>
        <p:txBody>
          <a:bodyPr>
            <a:noAutofit/>
          </a:bodyPr>
          <a:lstStyle/>
          <a:p>
            <a:pPr eaLnBrk="1" hangingPunct="1">
              <a:lnSpc>
                <a:spcPct val="90000"/>
              </a:lnSpc>
            </a:pPr>
            <a:r>
              <a:rPr lang="zh-CN" altLang="en-US" sz="2400" dirty="0">
                <a:latin typeface="微软雅黑" panose="020B0503020204020204" pitchFamily="34" charset="-122"/>
                <a:ea typeface="微软雅黑" panose="020B0503020204020204" pitchFamily="34" charset="-122"/>
              </a:rPr>
              <a:t>现代</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的四个基本特征：</a:t>
            </a:r>
          </a:p>
          <a:p>
            <a:pPr eaLnBrk="1" hangingPunct="1">
              <a:lnSpc>
                <a:spcPct val="9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、并发性（最重要的特征）</a:t>
            </a:r>
          </a:p>
          <a:p>
            <a:pPr eaLnBrk="1" hangingPunct="1">
              <a:lnSpc>
                <a:spcPct val="9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、共享性</a:t>
            </a:r>
          </a:p>
          <a:p>
            <a:pPr eaLnBrk="1" hangingPunct="1">
              <a:lnSpc>
                <a:spcPct val="9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、虚拟性</a:t>
            </a:r>
          </a:p>
          <a:p>
            <a:pPr eaLnBrk="1" hangingPunct="1">
              <a:lnSpc>
                <a:spcPct val="9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、异步性</a:t>
            </a:r>
          </a:p>
          <a:p>
            <a:pPr eaLnBrk="1" hangingPunct="1">
              <a:lnSpc>
                <a:spcPct val="90000"/>
              </a:lnSpc>
            </a:pPr>
            <a:r>
              <a:rPr lang="zh-CN" altLang="en-US" sz="2400" dirty="0">
                <a:solidFill>
                  <a:srgbClr val="FF0000"/>
                </a:solidFill>
                <a:latin typeface="微软雅黑" panose="020B0503020204020204" pitchFamily="34" charset="-122"/>
                <a:ea typeface="微软雅黑" panose="020B0503020204020204" pitchFamily="34" charset="-122"/>
              </a:rPr>
              <a:t>并发是最重要的特征，其它特征都以并发为前提。</a:t>
            </a:r>
          </a:p>
        </p:txBody>
      </p:sp>
      <p:sp>
        <p:nvSpPr>
          <p:cNvPr id="39939" name="Rectangle 5"/>
          <p:cNvSpPr>
            <a:spLocks noGrp="1" noChangeArrowheads="1"/>
          </p:cNvSpPr>
          <p:nvPr>
            <p:ph type="title" idx="4294967295"/>
          </p:nvPr>
        </p:nvSpPr>
        <p:spPr>
          <a:xfrm>
            <a:off x="1298712" y="398463"/>
            <a:ext cx="4873487"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操作系统的基本特征</a:t>
            </a:r>
            <a:r>
              <a:rPr lang="zh-CN" altLang="en-US" dirty="0"/>
              <a:t> </a:t>
            </a:r>
          </a:p>
        </p:txBody>
      </p:sp>
      <p:sp>
        <p:nvSpPr>
          <p:cNvPr id="2" name="矩形 1"/>
          <p:cNvSpPr>
            <a:spLocks noChangeArrowheads="1"/>
          </p:cNvSpPr>
          <p:nvPr/>
        </p:nvSpPr>
        <p:spPr bwMode="auto">
          <a:xfrm>
            <a:off x="1298712" y="4470318"/>
            <a:ext cx="65883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2400" b="0" dirty="0">
                <a:latin typeface="微软雅黑" panose="020B0503020204020204" pitchFamily="34" charset="-122"/>
                <a:ea typeface="微软雅黑" panose="020B0503020204020204" pitchFamily="34" charset="-122"/>
              </a:rPr>
              <a:t>考研题目：现代操作系统的两个基本特征是 </a:t>
            </a:r>
            <a:r>
              <a:rPr lang="en-US" altLang="zh-CN" sz="2400" b="0" dirty="0">
                <a:latin typeface="微软雅黑" panose="020B0503020204020204" pitchFamily="34" charset="-122"/>
                <a:ea typeface="微软雅黑" panose="020B0503020204020204" pitchFamily="34" charset="-122"/>
              </a:rPr>
              <a:t>(  ) </a:t>
            </a:r>
            <a:r>
              <a:rPr lang="zh-CN" altLang="en-US" sz="2400" b="0" dirty="0">
                <a:latin typeface="微软雅黑" panose="020B0503020204020204" pitchFamily="34" charset="-122"/>
                <a:ea typeface="微软雅黑" panose="020B0503020204020204" pitchFamily="34" charset="-122"/>
              </a:rPr>
              <a:t>和资源共享。</a:t>
            </a:r>
          </a:p>
          <a:p>
            <a:pPr eaLnBrk="1" hangingPunct="1">
              <a:spcBef>
                <a:spcPct val="0"/>
              </a:spcBef>
              <a:buFontTx/>
              <a:buNone/>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多道程序设计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中断处理</a:t>
            </a:r>
          </a:p>
          <a:p>
            <a:pPr eaLnBrk="1" hangingPunct="1">
              <a:spcBef>
                <a:spcPct val="0"/>
              </a:spcBef>
              <a:buFontTx/>
              <a:buNone/>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程序的并发执行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实现分时与实时处理</a:t>
            </a:r>
          </a:p>
        </p:txBody>
      </p:sp>
    </p:spTree>
    <p:extLst>
      <p:ext uri="{BB962C8B-B14F-4D97-AF65-F5344CB8AC3E}">
        <p14:creationId xmlns:p14="http://schemas.microsoft.com/office/powerpoint/2010/main" val="910835186"/>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490330" y="1368084"/>
            <a:ext cx="8345400" cy="2883694"/>
          </a:xfrm>
        </p:spPr>
        <p:txBody>
          <a:bodyPr/>
          <a:lstStyle/>
          <a:p>
            <a:pPr marL="0" indent="0">
              <a:lnSpc>
                <a:spcPct val="120000"/>
              </a:lnSpc>
              <a:buNone/>
              <a:tabLst>
                <a:tab pos="434579" algn="l"/>
              </a:tabLst>
              <a:defRPr/>
            </a:pPr>
            <a:r>
              <a:rPr lang="en-US" altLang="zh-CN" sz="2400" dirty="0">
                <a:solidFill>
                  <a:srgbClr val="FF0000"/>
                </a:solidFill>
                <a:latin typeface="微软雅黑" panose="020B0503020204020204" pitchFamily="34" charset="-122"/>
                <a:ea typeface="微软雅黑" panose="020B0503020204020204" pitchFamily="34" charset="-122"/>
              </a:rPr>
              <a:t>1. </a:t>
            </a:r>
            <a:r>
              <a:rPr lang="zh-CN" altLang="en-US" sz="2400" dirty="0">
                <a:solidFill>
                  <a:srgbClr val="FF0000"/>
                </a:solidFill>
                <a:latin typeface="微软雅黑" panose="020B0503020204020204" pitchFamily="34" charset="-122"/>
                <a:ea typeface="微软雅黑" panose="020B0503020204020204" pitchFamily="34" charset="-122"/>
              </a:rPr>
              <a:t>并发</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并行性和并发性，并发执行的过程。</a:t>
            </a:r>
          </a:p>
          <a:p>
            <a:pPr marL="517922" lvl="1" indent="-217885">
              <a:lnSpc>
                <a:spcPct val="120000"/>
              </a:lnSpc>
              <a:tabLst>
                <a:tab pos="434579" algn="l"/>
              </a:tabLst>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并行性：是指两个或多个事件在</a:t>
            </a:r>
            <a:r>
              <a:rPr lang="zh-CN" altLang="en-US" sz="2400" dirty="0">
                <a:solidFill>
                  <a:srgbClr val="FF0000"/>
                </a:solidFill>
                <a:latin typeface="微软雅黑" panose="020B0503020204020204" pitchFamily="34" charset="-122"/>
                <a:ea typeface="微软雅黑" panose="020B0503020204020204" pitchFamily="34" charset="-122"/>
              </a:rPr>
              <a:t>同一时刻</a:t>
            </a:r>
            <a:r>
              <a:rPr lang="zh-CN" altLang="en-US" sz="2400" dirty="0">
                <a:latin typeface="微软雅黑" panose="020B0503020204020204" pitchFamily="34" charset="-122"/>
                <a:ea typeface="微软雅黑" panose="020B0503020204020204" pitchFamily="34" charset="-122"/>
              </a:rPr>
              <a:t>发生。</a:t>
            </a:r>
            <a:r>
              <a:rPr lang="en-US" altLang="zh-CN" sz="2400" dirty="0">
                <a:latin typeface="微软雅黑" panose="020B0503020204020204" pitchFamily="34" charset="-122"/>
                <a:ea typeface="微软雅黑" panose="020B0503020204020204" pitchFamily="34" charset="-122"/>
              </a:rPr>
              <a:t>	</a:t>
            </a:r>
          </a:p>
          <a:p>
            <a:pPr marL="517922" lvl="1" indent="-217885">
              <a:lnSpc>
                <a:spcPct val="120000"/>
              </a:lnSpc>
              <a:tabLst>
                <a:tab pos="434579" algn="l"/>
              </a:tabLst>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并发性：是指两个或多个事件在</a:t>
            </a:r>
            <a:r>
              <a:rPr lang="zh-CN" altLang="en-US" sz="2400" dirty="0">
                <a:solidFill>
                  <a:srgbClr val="FF0000"/>
                </a:solidFill>
                <a:latin typeface="微软雅黑" panose="020B0503020204020204" pitchFamily="34" charset="-122"/>
                <a:ea typeface="微软雅黑" panose="020B0503020204020204" pitchFamily="34" charset="-122"/>
              </a:rPr>
              <a:t>同一时间间隔内</a:t>
            </a:r>
            <a:r>
              <a:rPr lang="zh-CN" altLang="en-US" sz="2400" dirty="0">
                <a:latin typeface="微软雅黑" panose="020B0503020204020204" pitchFamily="34" charset="-122"/>
                <a:ea typeface="微软雅黑" panose="020B0503020204020204" pitchFamily="34" charset="-122"/>
              </a:rPr>
              <a:t>发生。</a:t>
            </a:r>
            <a:endParaRPr lang="en-US" altLang="zh-CN" sz="2400" dirty="0">
              <a:latin typeface="微软雅黑" panose="020B0503020204020204" pitchFamily="34" charset="-122"/>
              <a:ea typeface="微软雅黑" panose="020B0503020204020204" pitchFamily="34" charset="-122"/>
            </a:endParaRPr>
          </a:p>
          <a:p>
            <a:pPr marL="217885" indent="-217885">
              <a:lnSpc>
                <a:spcPct val="120000"/>
              </a:lnSpc>
              <a:tabLst>
                <a:tab pos="434579" algn="l"/>
              </a:tabLst>
              <a:defRPr/>
            </a:pPr>
            <a:r>
              <a:rPr lang="zh-CN" altLang="en-US" sz="2400" dirty="0">
                <a:solidFill>
                  <a:srgbClr val="FF0000"/>
                </a:solidFill>
                <a:latin typeface="微软雅黑" panose="020B0503020204020204" pitchFamily="34" charset="-122"/>
                <a:ea typeface="微软雅黑" panose="020B0503020204020204" pitchFamily="34" charset="-122"/>
              </a:rPr>
              <a:t>任务共行</a:t>
            </a:r>
          </a:p>
          <a:p>
            <a:pPr marL="496491" lvl="1" indent="-135731">
              <a:lnSpc>
                <a:spcPct val="120000"/>
              </a:lnSpc>
              <a:buNone/>
              <a:tabLst>
                <a:tab pos="434579" algn="l"/>
              </a:tabLst>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从宏观上看，任务共行是指系统中有多个任务同时运行</a:t>
            </a:r>
          </a:p>
          <a:p>
            <a:pPr marL="496491" lvl="1" indent="-135731">
              <a:lnSpc>
                <a:spcPct val="120000"/>
              </a:lnSpc>
              <a:buNone/>
              <a:tabLst>
                <a:tab pos="434579" algn="l"/>
              </a:tabLst>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从微观上看，任务共行是指单处理机系统中的</a:t>
            </a:r>
            <a:r>
              <a:rPr lang="zh-CN" altLang="en-US" sz="2400" dirty="0">
                <a:solidFill>
                  <a:srgbClr val="FF0000"/>
                </a:solidFill>
                <a:latin typeface="微软雅黑" panose="020B0503020204020204" pitchFamily="34" charset="-122"/>
                <a:ea typeface="微软雅黑" panose="020B0503020204020204" pitchFamily="34" charset="-122"/>
              </a:rPr>
              <a:t>任务并发（</a:t>
            </a:r>
            <a:r>
              <a:rPr lang="en-US" altLang="zh-CN" sz="2400" dirty="0">
                <a:solidFill>
                  <a:srgbClr val="FF0000"/>
                </a:solidFill>
                <a:latin typeface="微软雅黑" panose="020B0503020204020204" pitchFamily="34" charset="-122"/>
                <a:ea typeface="微软雅黑" panose="020B0503020204020204" pitchFamily="34" charset="-122"/>
              </a:rPr>
              <a:t>Task Concurrency</a:t>
            </a:r>
            <a:r>
              <a:rPr lang="zh-CN" altLang="en-US" sz="2400" dirty="0">
                <a:solidFill>
                  <a:srgbClr val="FF0000"/>
                </a:solidFill>
                <a:latin typeface="微软雅黑" panose="020B0503020204020204" pitchFamily="34" charset="-122"/>
                <a:ea typeface="微软雅黑" panose="020B0503020204020204" pitchFamily="34" charset="-122"/>
              </a:rPr>
              <a:t>：即多个任务在单个处理机上交替运行）</a:t>
            </a:r>
            <a:r>
              <a:rPr lang="zh-CN" altLang="en-US" sz="2400" dirty="0">
                <a:latin typeface="微软雅黑" panose="020B0503020204020204" pitchFamily="34" charset="-122"/>
                <a:ea typeface="微软雅黑" panose="020B0503020204020204" pitchFamily="34" charset="-122"/>
              </a:rPr>
              <a:t>或多处理机系统中的</a:t>
            </a:r>
            <a:r>
              <a:rPr lang="zh-CN" altLang="en-US" sz="2400" dirty="0">
                <a:solidFill>
                  <a:srgbClr val="FF0000"/>
                </a:solidFill>
                <a:latin typeface="微软雅黑" panose="020B0503020204020204" pitchFamily="34" charset="-122"/>
                <a:ea typeface="微软雅黑" panose="020B0503020204020204" pitchFamily="34" charset="-122"/>
              </a:rPr>
              <a:t>任务并行（</a:t>
            </a:r>
            <a:r>
              <a:rPr lang="en-US" altLang="zh-CN" sz="2400" dirty="0">
                <a:solidFill>
                  <a:srgbClr val="FF0000"/>
                </a:solidFill>
                <a:latin typeface="微软雅黑" panose="020B0503020204020204" pitchFamily="34" charset="-122"/>
                <a:ea typeface="微软雅黑" panose="020B0503020204020204" pitchFamily="34" charset="-122"/>
              </a:rPr>
              <a:t>Task Parallelism</a:t>
            </a:r>
            <a:r>
              <a:rPr lang="zh-CN" altLang="en-US" sz="2400" dirty="0">
                <a:solidFill>
                  <a:srgbClr val="FF0000"/>
                </a:solidFill>
                <a:latin typeface="微软雅黑" panose="020B0503020204020204" pitchFamily="34" charset="-122"/>
                <a:ea typeface="微软雅黑" panose="020B0503020204020204" pitchFamily="34" charset="-122"/>
              </a:rPr>
              <a:t>：即多个任务在多个处理机上同时运行）</a:t>
            </a:r>
            <a:r>
              <a:rPr lang="zh-CN" altLang="en-US" sz="2400" dirty="0">
                <a:latin typeface="微软雅黑" panose="020B0503020204020204" pitchFamily="34" charset="-122"/>
                <a:ea typeface="微软雅黑" panose="020B0503020204020204" pitchFamily="34" charset="-122"/>
              </a:rPr>
              <a:t>。</a:t>
            </a:r>
          </a:p>
          <a:p>
            <a:pPr marL="217885" indent="-217885">
              <a:lnSpc>
                <a:spcPct val="120000"/>
              </a:lnSpc>
              <a:buNone/>
              <a:tabLst>
                <a:tab pos="434579" algn="l"/>
              </a:tabLst>
              <a:defRPr/>
            </a:pPr>
            <a:endParaRPr lang="zh-CN" altLang="en-US" dirty="0"/>
          </a:p>
        </p:txBody>
      </p:sp>
      <p:sp>
        <p:nvSpPr>
          <p:cNvPr id="40962" name="Rectangle 2"/>
          <p:cNvSpPr>
            <a:spLocks noGrp="1" noChangeArrowheads="1"/>
          </p:cNvSpPr>
          <p:nvPr>
            <p:ph type="title" idx="4294967295"/>
          </p:nvPr>
        </p:nvSpPr>
        <p:spPr>
          <a:xfrm>
            <a:off x="1179442" y="398463"/>
            <a:ext cx="4992757"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并发</a:t>
            </a:r>
          </a:p>
        </p:txBody>
      </p:sp>
    </p:spTree>
    <p:extLst>
      <p:ext uri="{BB962C8B-B14F-4D97-AF65-F5344CB8AC3E}">
        <p14:creationId xmlns:p14="http://schemas.microsoft.com/office/powerpoint/2010/main" val="156639479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084" y="1108256"/>
            <a:ext cx="7830870" cy="2484202"/>
          </a:xfrm>
        </p:spPr>
        <p:txBody>
          <a:bodyPr/>
          <a:lstStyle/>
          <a:p>
            <a:pPr marL="385763" indent="-385763">
              <a:lnSpc>
                <a:spcPct val="150000"/>
              </a:lnSpc>
              <a:spcBef>
                <a:spcPts val="900"/>
              </a:spcBef>
              <a:buFont typeface="Wingdings" panose="05000000000000000000" pitchFamily="2" charset="2"/>
              <a:buAutoNum type="arabicPeriod" startAt="2"/>
              <a:defRPr/>
            </a:pPr>
            <a:r>
              <a:rPr lang="zh-CN" altLang="en-US" sz="2400" dirty="0">
                <a:latin typeface="微软雅黑" panose="020B0503020204020204" pitchFamily="34" charset="-122"/>
                <a:ea typeface="微软雅黑" panose="020B0503020204020204" pitchFamily="34" charset="-122"/>
              </a:rPr>
              <a:t>引入进程</a:t>
            </a:r>
            <a:endParaRPr lang="en-US" altLang="zh-CN" sz="2400" dirty="0">
              <a:latin typeface="微软雅黑" panose="020B0503020204020204" pitchFamily="34" charset="-122"/>
              <a:ea typeface="微软雅黑" panose="020B0503020204020204" pitchFamily="34" charset="-122"/>
            </a:endParaRPr>
          </a:p>
          <a:p>
            <a:pPr marL="685800" lvl="1" indent="-385763">
              <a:lnSpc>
                <a:spcPct val="150000"/>
              </a:lnSpc>
              <a:defRPr/>
            </a:pPr>
            <a:r>
              <a:rPr lang="zh-CN" altLang="en-US" sz="2400" dirty="0">
                <a:latin typeface="微软雅黑" panose="020B0503020204020204" pitchFamily="34" charset="-122"/>
                <a:ea typeface="微软雅黑" panose="020B0503020204020204" pitchFamily="34" charset="-122"/>
              </a:rPr>
              <a:t>程序：静态实体</a:t>
            </a:r>
            <a:endParaRPr lang="en-US" altLang="zh-CN" sz="2400" dirty="0">
              <a:latin typeface="微软雅黑" panose="020B0503020204020204" pitchFamily="34" charset="-122"/>
              <a:ea typeface="微软雅黑" panose="020B0503020204020204" pitchFamily="34" charset="-122"/>
            </a:endParaRPr>
          </a:p>
          <a:p>
            <a:pPr marL="685800" lvl="1" indent="-385763">
              <a:lnSpc>
                <a:spcPct val="150000"/>
              </a:lnSpc>
              <a:defRPr/>
            </a:pPr>
            <a:r>
              <a:rPr lang="zh-CN" altLang="en-US" sz="2400" dirty="0">
                <a:latin typeface="微软雅黑" panose="020B0503020204020204" pitchFamily="34" charset="-122"/>
                <a:ea typeface="微软雅黑" panose="020B0503020204020204" pitchFamily="34" charset="-122"/>
              </a:rPr>
              <a:t>进程：系统中能独立运行并作为资源分配的基本单位，由一组机器指令、数据和堆栈等组成的独立运行的活动实体。</a:t>
            </a:r>
            <a:endParaRPr lang="en-US" altLang="zh-CN" sz="2400" dirty="0">
              <a:latin typeface="微软雅黑" panose="020B0503020204020204" pitchFamily="34" charset="-122"/>
              <a:ea typeface="微软雅黑" panose="020B0503020204020204" pitchFamily="34" charset="-122"/>
            </a:endParaRPr>
          </a:p>
          <a:p>
            <a:pPr marL="385763" indent="-385763">
              <a:lnSpc>
                <a:spcPct val="150000"/>
              </a:lnSpc>
              <a:buFont typeface="Wingdings" panose="05000000000000000000" pitchFamily="2" charset="2"/>
              <a:buAutoNum type="arabicPeriod" startAt="2"/>
              <a:defRPr/>
            </a:pPr>
            <a:r>
              <a:rPr lang="zh-CN" altLang="en-US" sz="2400" dirty="0">
                <a:latin typeface="微软雅黑" panose="020B0503020204020204" pitchFamily="34" charset="-122"/>
                <a:ea typeface="微软雅黑" panose="020B0503020204020204" pitchFamily="34" charset="-122"/>
              </a:rPr>
              <a:t>引入线程</a:t>
            </a:r>
            <a:endParaRPr lang="en-US" altLang="zh-CN" sz="2400" dirty="0">
              <a:latin typeface="微软雅黑" panose="020B0503020204020204" pitchFamily="34" charset="-122"/>
              <a:ea typeface="微软雅黑" panose="020B0503020204020204" pitchFamily="34" charset="-122"/>
            </a:endParaRPr>
          </a:p>
          <a:p>
            <a:pPr lvl="1" indent="-257175">
              <a:lnSpc>
                <a:spcPct val="150000"/>
              </a:lnSpc>
              <a:defRPr/>
            </a:pPr>
            <a:r>
              <a:rPr lang="zh-CN" altLang="en-US" sz="2400" dirty="0">
                <a:latin typeface="微软雅黑" panose="020B0503020204020204" pitchFamily="34" charset="-122"/>
                <a:ea typeface="微软雅黑" panose="020B0503020204020204" pitchFamily="34" charset="-122"/>
              </a:rPr>
              <a:t>进程作为资源分配的基本单位</a:t>
            </a:r>
            <a:endParaRPr lang="en-US" altLang="zh-CN" sz="2400" dirty="0">
              <a:latin typeface="微软雅黑" panose="020B0503020204020204" pitchFamily="34" charset="-122"/>
              <a:ea typeface="微软雅黑" panose="020B0503020204020204" pitchFamily="34" charset="-122"/>
            </a:endParaRPr>
          </a:p>
          <a:p>
            <a:pPr lvl="1" indent="-257175">
              <a:lnSpc>
                <a:spcPct val="150000"/>
              </a:lnSpc>
              <a:defRPr/>
            </a:pPr>
            <a:r>
              <a:rPr lang="zh-CN" altLang="en-US" sz="2400" dirty="0">
                <a:latin typeface="微软雅黑" panose="020B0503020204020204" pitchFamily="34" charset="-122"/>
                <a:ea typeface="微软雅黑" panose="020B0503020204020204" pitchFamily="34" charset="-122"/>
              </a:rPr>
              <a:t>线程作为独立运行和调度的基本单位</a:t>
            </a:r>
          </a:p>
        </p:txBody>
      </p:sp>
      <p:sp>
        <p:nvSpPr>
          <p:cNvPr id="2" name="标题 1"/>
          <p:cNvSpPr>
            <a:spLocks noGrp="1"/>
          </p:cNvSpPr>
          <p:nvPr>
            <p:ph type="title" idx="4294967295"/>
          </p:nvPr>
        </p:nvSpPr>
        <p:spPr>
          <a:xfrm>
            <a:off x="0" y="890588"/>
            <a:ext cx="6172200" cy="703262"/>
          </a:xfrm>
          <a:prstGeom prst="rect">
            <a:avLst/>
          </a:prstGeom>
        </p:spPr>
        <p:txBody>
          <a:bodyPr/>
          <a:lstStyle/>
          <a:p>
            <a:pPr eaLnBrk="1" hangingPunct="1">
              <a:defRPr/>
            </a:pPr>
            <a:r>
              <a:rPr lang="en-US" altLang="zh-CN" dirty="0"/>
              <a:t> </a:t>
            </a:r>
            <a:endParaRPr lang="zh-CN" altLang="en-US" dirty="0"/>
          </a:p>
        </p:txBody>
      </p:sp>
      <p:sp>
        <p:nvSpPr>
          <p:cNvPr id="4" name="Rectangle 2">
            <a:extLst>
              <a:ext uri="{FF2B5EF4-FFF2-40B4-BE49-F238E27FC236}">
                <a16:creationId xmlns:a16="http://schemas.microsoft.com/office/drawing/2014/main" id="{DA2AA6ED-9915-454B-A609-E448CB1CD90B}"/>
              </a:ext>
            </a:extLst>
          </p:cNvPr>
          <p:cNvSpPr txBox="1">
            <a:spLocks noChangeArrowheads="1"/>
          </p:cNvSpPr>
          <p:nvPr/>
        </p:nvSpPr>
        <p:spPr>
          <a:xfrm>
            <a:off x="1179442" y="398463"/>
            <a:ext cx="4992757" cy="7016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sz="3200">
                <a:solidFill>
                  <a:srgbClr val="4A66AC">
                    <a:lumMod val="75000"/>
                  </a:srgbClr>
                </a:solidFill>
                <a:effectLst>
                  <a:outerShdw blurRad="38100" dist="38100" dir="2700000" algn="tl">
                    <a:srgbClr val="000000">
                      <a:alpha val="43137"/>
                    </a:srgbClr>
                  </a:outerShdw>
                </a:effectLst>
              </a:rPr>
              <a:t>1.3.1 </a:t>
            </a:r>
            <a:r>
              <a:rPr lang="zh-CN" altLang="en-US" sz="3200">
                <a:solidFill>
                  <a:srgbClr val="4A66AC">
                    <a:lumMod val="75000"/>
                  </a:srgbClr>
                </a:solidFill>
                <a:effectLst>
                  <a:outerShdw blurRad="38100" dist="38100" dir="2700000" algn="tl">
                    <a:srgbClr val="000000">
                      <a:alpha val="43137"/>
                    </a:srgbClr>
                  </a:outerShdw>
                </a:effectLst>
              </a:rPr>
              <a:t>并发</a:t>
            </a:r>
            <a:endParaRPr lang="zh-CN" altLang="en-US" sz="3200" dirty="0">
              <a:solidFill>
                <a:srgbClr val="4A66AC">
                  <a:lumMod val="75000"/>
                </a:srgb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535822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a:xfrm>
            <a:off x="1071522" y="1226821"/>
            <a:ext cx="6058148" cy="4855927"/>
          </a:xfrm>
        </p:spPr>
        <p:txBody>
          <a:bodyPr>
            <a:noAutofit/>
          </a:bodyPr>
          <a:lstStyle/>
          <a:p>
            <a:pPr algn="just">
              <a:lnSpc>
                <a:spcPct val="120000"/>
              </a:lnSpc>
              <a:spcBef>
                <a:spcPts val="1275"/>
              </a:spcBef>
            </a:pPr>
            <a:r>
              <a:rPr lang="zh-CN" altLang="en-US" sz="2000" b="1" dirty="0">
                <a:latin typeface="Microsoft YaHei" panose="020B0503020204020204" pitchFamily="34" charset="-122"/>
                <a:ea typeface="Microsoft YaHei" panose="020B0503020204020204" pitchFamily="34" charset="-122"/>
              </a:rPr>
              <a:t>理论和综合应用</a:t>
            </a:r>
          </a:p>
          <a:p>
            <a:pPr marL="0" lvl="1" indent="0" algn="just">
              <a:lnSpc>
                <a:spcPct val="120000"/>
              </a:lnSpc>
              <a:spcBef>
                <a:spcPts val="1275"/>
              </a:spcBef>
              <a:buNone/>
            </a:pPr>
            <a:r>
              <a:rPr lang="zh-CN" altLang="en-US" sz="2000" dirty="0">
                <a:latin typeface="Microsoft YaHei" panose="020B0503020204020204" pitchFamily="34" charset="-122"/>
                <a:ea typeface="Microsoft YaHei" panose="020B0503020204020204" pitchFamily="34" charset="-122"/>
              </a:rPr>
              <a:t>基础课程</a:t>
            </a:r>
          </a:p>
          <a:p>
            <a:pPr marL="0" lvl="1" indent="0" algn="just">
              <a:lnSpc>
                <a:spcPct val="120000"/>
              </a:lnSpc>
              <a:spcBef>
                <a:spcPts val="1275"/>
              </a:spcBef>
              <a:buNone/>
            </a:pPr>
            <a:r>
              <a:rPr lang="zh-CN" altLang="en-US" sz="2000" dirty="0">
                <a:latin typeface="Microsoft YaHei" panose="020B0503020204020204" pitchFamily="34" charset="-122"/>
                <a:ea typeface="Microsoft YaHei" panose="020B0503020204020204" pitchFamily="34" charset="-122"/>
              </a:rPr>
              <a:t>考研课程</a:t>
            </a:r>
          </a:p>
          <a:p>
            <a:pPr marL="0" lvl="1" indent="0" algn="just">
              <a:lnSpc>
                <a:spcPct val="120000"/>
              </a:lnSpc>
              <a:spcBef>
                <a:spcPts val="1275"/>
              </a:spcBef>
              <a:buNone/>
            </a:pPr>
            <a:r>
              <a:rPr lang="zh-CN" altLang="en-US" sz="2000" dirty="0">
                <a:latin typeface="Microsoft YaHei" panose="020B0503020204020204" pitchFamily="34" charset="-122"/>
                <a:ea typeface="Microsoft YaHei" panose="020B0503020204020204" pitchFamily="34" charset="-122"/>
              </a:rPr>
              <a:t>应用价值</a:t>
            </a:r>
          </a:p>
          <a:p>
            <a:pPr algn="just">
              <a:lnSpc>
                <a:spcPct val="120000"/>
              </a:lnSpc>
              <a:spcBef>
                <a:spcPts val="1275"/>
              </a:spcBef>
              <a:buSzPct val="140000"/>
            </a:pPr>
            <a:r>
              <a:rPr lang="zh-CN" altLang="en-US" sz="2000" b="1" dirty="0">
                <a:latin typeface="Microsoft YaHei" panose="020B0503020204020204" pitchFamily="34" charset="-122"/>
                <a:ea typeface="Microsoft YaHei" panose="020B0503020204020204" pitchFamily="34" charset="-122"/>
              </a:rPr>
              <a:t>成绩构成</a:t>
            </a:r>
          </a:p>
          <a:p>
            <a:pPr marL="0" lvl="1" indent="0" algn="just">
              <a:lnSpc>
                <a:spcPct val="120000"/>
              </a:lnSpc>
              <a:spcBef>
                <a:spcPts val="1275"/>
              </a:spcBef>
              <a:buNone/>
            </a:pPr>
            <a:r>
              <a:rPr lang="zh-CN" altLang="en-US" sz="2000" dirty="0">
                <a:latin typeface="Microsoft YaHei" panose="020B0503020204020204" pitchFamily="34" charset="-122"/>
                <a:ea typeface="Microsoft YaHei" panose="020B0503020204020204" pitchFamily="34" charset="-122"/>
              </a:rPr>
              <a:t>期末考试占</a:t>
            </a:r>
            <a:r>
              <a:rPr lang="en-US" altLang="zh-CN" sz="2000" dirty="0">
                <a:latin typeface="Microsoft YaHei" panose="020B0503020204020204" pitchFamily="34" charset="-122"/>
                <a:ea typeface="Microsoft YaHei" panose="020B0503020204020204" pitchFamily="34" charset="-122"/>
              </a:rPr>
              <a:t>70%</a:t>
            </a:r>
          </a:p>
          <a:p>
            <a:pPr marL="0" lvl="1" indent="0" algn="just">
              <a:lnSpc>
                <a:spcPct val="120000"/>
              </a:lnSpc>
              <a:spcBef>
                <a:spcPts val="1275"/>
              </a:spcBef>
              <a:buNone/>
            </a:pPr>
            <a:r>
              <a:rPr lang="zh-CN" altLang="en-US" sz="2000" dirty="0">
                <a:latin typeface="Microsoft YaHei" panose="020B0503020204020204" pitchFamily="34" charset="-122"/>
                <a:ea typeface="Microsoft YaHei" panose="020B0503020204020204" pitchFamily="34" charset="-122"/>
              </a:rPr>
              <a:t>考勤和作业占</a:t>
            </a:r>
            <a:r>
              <a:rPr lang="en-US" altLang="zh-CN" sz="2000" dirty="0">
                <a:latin typeface="Microsoft YaHei" panose="020B0503020204020204" pitchFamily="34" charset="-122"/>
                <a:ea typeface="Microsoft YaHei" panose="020B0503020204020204" pitchFamily="34" charset="-122"/>
              </a:rPr>
              <a:t>10%</a:t>
            </a:r>
          </a:p>
          <a:p>
            <a:pPr marL="0" lvl="1" indent="0" algn="just">
              <a:lnSpc>
                <a:spcPct val="120000"/>
              </a:lnSpc>
              <a:spcBef>
                <a:spcPts val="1275"/>
              </a:spcBef>
              <a:buNone/>
            </a:pPr>
            <a:r>
              <a:rPr lang="zh-CN" altLang="en-US" sz="2000" dirty="0">
                <a:latin typeface="Microsoft YaHei" panose="020B0503020204020204" pitchFamily="34" charset="-122"/>
                <a:ea typeface="Microsoft YaHei" panose="020B0503020204020204" pitchFamily="34" charset="-122"/>
              </a:rPr>
              <a:t>中期考试占</a:t>
            </a:r>
            <a:r>
              <a:rPr lang="en-US" altLang="zh-CN" sz="2000" dirty="0">
                <a:latin typeface="Microsoft YaHei" panose="020B0503020204020204" pitchFamily="34" charset="-122"/>
                <a:ea typeface="Microsoft YaHei" panose="020B0503020204020204" pitchFamily="34" charset="-122"/>
              </a:rPr>
              <a:t>10%</a:t>
            </a:r>
          </a:p>
          <a:p>
            <a:pPr marL="0" lvl="1" indent="0" algn="just">
              <a:lnSpc>
                <a:spcPct val="120000"/>
              </a:lnSpc>
              <a:spcBef>
                <a:spcPts val="1275"/>
              </a:spcBef>
              <a:buNone/>
            </a:pPr>
            <a:r>
              <a:rPr lang="zh-CN" altLang="en-US" sz="2000" dirty="0">
                <a:latin typeface="Microsoft YaHei" panose="020B0503020204020204" pitchFamily="34" charset="-122"/>
                <a:ea typeface="Microsoft YaHei" panose="020B0503020204020204" pitchFamily="34" charset="-122"/>
              </a:rPr>
              <a:t>实验占</a:t>
            </a:r>
            <a:r>
              <a:rPr lang="en-US" altLang="zh-CN" sz="2000" dirty="0">
                <a:latin typeface="Microsoft YaHei" panose="020B0503020204020204" pitchFamily="34" charset="-122"/>
                <a:ea typeface="Microsoft YaHei" panose="020B0503020204020204" pitchFamily="34" charset="-122"/>
              </a:rPr>
              <a:t>10%</a:t>
            </a:r>
          </a:p>
        </p:txBody>
      </p:sp>
      <p:sp>
        <p:nvSpPr>
          <p:cNvPr id="2" name="标题 1"/>
          <p:cNvSpPr>
            <a:spLocks noGrp="1"/>
          </p:cNvSpPr>
          <p:nvPr>
            <p:ph type="title" idx="4294967295"/>
          </p:nvPr>
        </p:nvSpPr>
        <p:spPr>
          <a:xfrm>
            <a:off x="1202266" y="334963"/>
            <a:ext cx="4969933" cy="70167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考核方式</a:t>
            </a:r>
          </a:p>
        </p:txBody>
      </p:sp>
    </p:spTree>
    <p:extLst>
      <p:ext uri="{BB962C8B-B14F-4D97-AF65-F5344CB8AC3E}">
        <p14:creationId xmlns:p14="http://schemas.microsoft.com/office/powerpoint/2010/main" val="659725211"/>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idx="1"/>
          </p:nvPr>
        </p:nvSpPr>
        <p:spPr>
          <a:xfrm>
            <a:off x="895057" y="1534387"/>
            <a:ext cx="7884876" cy="2755106"/>
          </a:xfrm>
        </p:spPr>
        <p:txBody>
          <a:bodyPr/>
          <a:lstStyle/>
          <a:p>
            <a:pPr marL="357188" indent="-357188">
              <a:lnSpc>
                <a:spcPct val="120000"/>
              </a:lnSpc>
              <a:defRPr/>
            </a:pPr>
            <a:r>
              <a:rPr lang="zh-CN" altLang="en-US" sz="2400" dirty="0">
                <a:solidFill>
                  <a:srgbClr val="FF0000"/>
                </a:solidFill>
                <a:latin typeface="微软雅黑" panose="020B0503020204020204" pitchFamily="34" charset="-122"/>
                <a:ea typeface="微软雅黑" panose="020B0503020204020204" pitchFamily="34" charset="-122"/>
              </a:rPr>
              <a:t>共享：</a:t>
            </a:r>
            <a:r>
              <a:rPr lang="zh-CN" altLang="en-US" sz="2400" dirty="0">
                <a:latin typeface="微软雅黑" panose="020B0503020204020204" pitchFamily="34" charset="-122"/>
                <a:ea typeface="微软雅黑" panose="020B0503020204020204" pitchFamily="34" charset="-122"/>
              </a:rPr>
              <a:t>是指系统中的资源可供内存中多个</a:t>
            </a:r>
            <a:r>
              <a:rPr lang="zh-CN" altLang="en-US" sz="2400" dirty="0">
                <a:solidFill>
                  <a:srgbClr val="FF0000"/>
                </a:solidFill>
                <a:latin typeface="微软雅黑" panose="020B0503020204020204" pitchFamily="34" charset="-122"/>
                <a:ea typeface="微软雅黑" panose="020B0503020204020204" pitchFamily="34" charset="-122"/>
              </a:rPr>
              <a:t>并发执行</a:t>
            </a:r>
            <a:r>
              <a:rPr lang="zh-CN" altLang="en-US" sz="2400" dirty="0">
                <a:latin typeface="微软雅黑" panose="020B0503020204020204" pitchFamily="34" charset="-122"/>
                <a:ea typeface="微软雅黑" panose="020B0503020204020204" pitchFamily="34" charset="-122"/>
              </a:rPr>
              <a:t>的进程共同使用。</a:t>
            </a:r>
          </a:p>
          <a:p>
            <a:pPr marL="357188" indent="-357188">
              <a:lnSpc>
                <a:spcPct val="120000"/>
              </a:lnSpc>
              <a:buNone/>
              <a:defRPr/>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、互斥共享方式：</a:t>
            </a:r>
          </a:p>
          <a:p>
            <a:pPr marL="357188" indent="-357188">
              <a:lnSpc>
                <a:spcPct val="120000"/>
              </a:lnSpc>
              <a:buNone/>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把在一段时间内只允许一个进程访问的资源，称为</a:t>
            </a:r>
            <a:r>
              <a:rPr lang="zh-CN" altLang="en-US" sz="2400" dirty="0">
                <a:solidFill>
                  <a:srgbClr val="FF0000"/>
                </a:solidFill>
                <a:latin typeface="微软雅黑" panose="020B0503020204020204" pitchFamily="34" charset="-122"/>
                <a:ea typeface="微软雅黑" panose="020B0503020204020204" pitchFamily="34" charset="-122"/>
              </a:rPr>
              <a:t>临界资源</a:t>
            </a:r>
            <a:r>
              <a:rPr lang="zh-CN" altLang="en-US" sz="2400" dirty="0">
                <a:latin typeface="微软雅黑" panose="020B0503020204020204" pitchFamily="34" charset="-122"/>
                <a:ea typeface="微软雅黑" panose="020B0503020204020204" pitchFamily="34" charset="-122"/>
              </a:rPr>
              <a:t>。如打印机、栈、表格等</a:t>
            </a:r>
          </a:p>
          <a:p>
            <a:pPr marL="357188" indent="-357188">
              <a:lnSpc>
                <a:spcPct val="120000"/>
              </a:lnSpc>
              <a:buNone/>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系统中的临界资源可以提供给多个进程使用，但</a:t>
            </a:r>
            <a:r>
              <a:rPr lang="zh-CN" altLang="en-US" sz="24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一段时间</a:t>
            </a:r>
            <a:r>
              <a:rPr lang="zh-CN" altLang="en-US" sz="2400" dirty="0">
                <a:latin typeface="微软雅黑" panose="020B0503020204020204" pitchFamily="34" charset="-122"/>
                <a:ea typeface="微软雅黑" panose="020B0503020204020204" pitchFamily="34" charset="-122"/>
              </a:rPr>
              <a:t>内</a:t>
            </a:r>
            <a:r>
              <a:rPr lang="zh-CN" altLang="en-US" sz="2400" dirty="0">
                <a:solidFill>
                  <a:srgbClr val="FF0000"/>
                </a:solidFill>
                <a:latin typeface="微软雅黑" panose="020B0503020204020204" pitchFamily="34" charset="-122"/>
                <a:ea typeface="微软雅黑" panose="020B0503020204020204" pitchFamily="34" charset="-122"/>
              </a:rPr>
              <a:t>仅允许一个进程</a:t>
            </a:r>
            <a:r>
              <a:rPr lang="zh-CN" altLang="en-US" sz="2400" dirty="0">
                <a:latin typeface="微软雅黑" panose="020B0503020204020204" pitchFamily="34" charset="-122"/>
                <a:ea typeface="微软雅黑" panose="020B0503020204020204" pitchFamily="34" charset="-122"/>
              </a:rPr>
              <a:t>使用，称为</a:t>
            </a:r>
            <a:r>
              <a:rPr lang="zh-CN" altLang="en-US" sz="2400" dirty="0">
                <a:solidFill>
                  <a:srgbClr val="FF0000"/>
                </a:solidFill>
                <a:latin typeface="微软雅黑" panose="020B0503020204020204" pitchFamily="34" charset="-122"/>
                <a:ea typeface="微软雅黑" panose="020B0503020204020204" pitchFamily="34" charset="-122"/>
              </a:rPr>
              <a:t>互斥共享</a:t>
            </a:r>
            <a:r>
              <a:rPr lang="zh-CN" altLang="en-US" sz="2400" dirty="0">
                <a:latin typeface="微软雅黑" panose="020B0503020204020204" pitchFamily="34" charset="-122"/>
                <a:ea typeface="微软雅黑" panose="020B0503020204020204" pitchFamily="34" charset="-122"/>
              </a:rPr>
              <a:t>方式。</a:t>
            </a:r>
          </a:p>
        </p:txBody>
      </p:sp>
      <p:sp>
        <p:nvSpPr>
          <p:cNvPr id="41986" name="Rectangle 2"/>
          <p:cNvSpPr>
            <a:spLocks noGrp="1" noChangeArrowheads="1"/>
          </p:cNvSpPr>
          <p:nvPr>
            <p:ph type="title" idx="4294967295"/>
          </p:nvPr>
        </p:nvSpPr>
        <p:spPr>
          <a:xfrm>
            <a:off x="1205948" y="427038"/>
            <a:ext cx="4966252" cy="701675"/>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a:t>
            </a:r>
          </a:p>
        </p:txBody>
      </p:sp>
    </p:spTree>
    <p:extLst>
      <p:ext uri="{BB962C8B-B14F-4D97-AF65-F5344CB8AC3E}">
        <p14:creationId xmlns:p14="http://schemas.microsoft.com/office/powerpoint/2010/main" val="1681521165"/>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idx="1"/>
          </p:nvPr>
        </p:nvSpPr>
        <p:spPr>
          <a:xfrm>
            <a:off x="829605" y="1213339"/>
            <a:ext cx="8111244" cy="2667743"/>
          </a:xfrm>
        </p:spPr>
        <p:txBody>
          <a:bodyPr/>
          <a:lstStyle/>
          <a:p>
            <a:pPr eaLnBrk="1" hangingPunct="1">
              <a:lnSpc>
                <a:spcPct val="120000"/>
              </a:lnSpc>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、同时访问方式： </a:t>
            </a:r>
          </a:p>
          <a:p>
            <a:pPr lvl="1" eaLnBrk="1" hangingPunct="1">
              <a:lnSpc>
                <a:spcPct val="120000"/>
              </a:lnSpc>
              <a:buFontTx/>
              <a:buChar char="-"/>
            </a:pPr>
            <a:r>
              <a:rPr lang="zh-CN" altLang="en-US" sz="2400" dirty="0">
                <a:latin typeface="微软雅黑" panose="020B0503020204020204" pitchFamily="34" charset="-122"/>
                <a:ea typeface="微软雅黑" panose="020B0503020204020204" pitchFamily="34" charset="-122"/>
              </a:rPr>
              <a:t>从宏观上看，资源共享是指多个任务可以</a:t>
            </a:r>
            <a:r>
              <a:rPr lang="zh-CN" altLang="en-US" sz="2400" dirty="0">
                <a:solidFill>
                  <a:srgbClr val="FF0000"/>
                </a:solidFill>
                <a:latin typeface="微软雅黑" panose="020B0503020204020204" pitchFamily="34" charset="-122"/>
                <a:ea typeface="微软雅黑" panose="020B0503020204020204" pitchFamily="34" charset="-122"/>
              </a:rPr>
              <a:t>同时</a:t>
            </a:r>
            <a:r>
              <a:rPr lang="zh-CN" altLang="en-US" sz="2400" dirty="0">
                <a:latin typeface="微软雅黑" panose="020B0503020204020204" pitchFamily="34" charset="-122"/>
                <a:ea typeface="微软雅黑" panose="020B0503020204020204" pitchFamily="34" charset="-122"/>
              </a:rPr>
              <a:t>使用系统中的软硬件资源。</a:t>
            </a:r>
          </a:p>
          <a:p>
            <a:pPr lvl="1" eaLnBrk="1" hangingPunct="1">
              <a:lnSpc>
                <a:spcPct val="120000"/>
              </a:lnSpc>
              <a:buFontTx/>
              <a:buChar cha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从微观上看，多个进程</a:t>
            </a:r>
            <a:r>
              <a:rPr lang="zh-CN" altLang="en-US" sz="2400" dirty="0">
                <a:solidFill>
                  <a:srgbClr val="FF0000"/>
                </a:solidFill>
                <a:latin typeface="微软雅黑" panose="020B0503020204020204" pitchFamily="34" charset="-122"/>
                <a:ea typeface="微软雅黑" panose="020B0503020204020204" pitchFamily="34" charset="-122"/>
              </a:rPr>
              <a:t>交替互斥</a:t>
            </a:r>
            <a:r>
              <a:rPr lang="zh-CN" altLang="en-US" sz="2400" dirty="0">
                <a:latin typeface="微软雅黑" panose="020B0503020204020204" pitchFamily="34" charset="-122"/>
                <a:ea typeface="微软雅黑" panose="020B0503020204020204" pitchFamily="34" charset="-122"/>
              </a:rPr>
              <a:t>地使用系统中的某个资源。例如磁盘。</a:t>
            </a: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buFontTx/>
              <a:buChar char="-"/>
            </a:pP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buFontTx/>
              <a:buChar char="-"/>
            </a:pPr>
            <a:r>
              <a:rPr lang="zh-CN" altLang="en-US" sz="2400" dirty="0">
                <a:solidFill>
                  <a:srgbClr val="FF0000"/>
                </a:solidFill>
                <a:latin typeface="微软雅黑" panose="020B0503020204020204" pitchFamily="34" charset="-122"/>
                <a:ea typeface="微软雅黑" panose="020B0503020204020204" pitchFamily="34" charset="-122"/>
              </a:rPr>
              <a:t>并发和共享是操作系统的两个最基本的特征，它们又是互为存在的条件</a:t>
            </a:r>
          </a:p>
        </p:txBody>
      </p:sp>
      <p:sp>
        <p:nvSpPr>
          <p:cNvPr id="76803" name="Rectangle 3"/>
          <p:cNvSpPr>
            <a:spLocks noChangeArrowheads="1"/>
          </p:cNvSpPr>
          <p:nvPr/>
        </p:nvSpPr>
        <p:spPr bwMode="auto">
          <a:xfrm>
            <a:off x="1205947" y="367391"/>
            <a:ext cx="5795857" cy="59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685800">
              <a:lnSpc>
                <a:spcPct val="90000"/>
              </a:lnSpc>
              <a:spcBef>
                <a:spcPct val="0"/>
              </a:spcBef>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1.3.2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共享</a:t>
            </a:r>
          </a:p>
        </p:txBody>
      </p:sp>
    </p:spTree>
    <p:extLst>
      <p:ext uri="{BB962C8B-B14F-4D97-AF65-F5344CB8AC3E}">
        <p14:creationId xmlns:p14="http://schemas.microsoft.com/office/powerpoint/2010/main" val="44142563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880989" y="1311814"/>
            <a:ext cx="8154906" cy="2883694"/>
          </a:xfrm>
        </p:spPr>
        <p:txBody>
          <a:bodyPr>
            <a:noAutofit/>
          </a:bodyPr>
          <a:lstStyle/>
          <a:p>
            <a:pPr>
              <a:lnSpc>
                <a:spcPct val="110000"/>
              </a:lnSpc>
              <a:spcBef>
                <a:spcPts val="900"/>
              </a:spcBef>
              <a:defRPr/>
            </a:pPr>
            <a:r>
              <a:rPr lang="zh-CN" altLang="en-US" sz="2400" dirty="0">
                <a:solidFill>
                  <a:srgbClr val="FF0000"/>
                </a:solidFill>
                <a:latin typeface="微软雅黑" panose="020B0503020204020204" pitchFamily="34" charset="-122"/>
                <a:ea typeface="微软雅黑" panose="020B0503020204020204" pitchFamily="34" charset="-122"/>
              </a:rPr>
              <a:t>虚拟：</a:t>
            </a:r>
            <a:r>
              <a:rPr lang="zh-CN" altLang="en-US" sz="2400" dirty="0">
                <a:latin typeface="微软雅黑" panose="020B0503020204020204" pitchFamily="34" charset="-122"/>
                <a:ea typeface="微软雅黑" panose="020B0503020204020204" pitchFamily="34" charset="-122"/>
              </a:rPr>
              <a:t>是指通过某种技术把一个物理实体变为（映射为）若干个逻辑上的对应物。</a:t>
            </a:r>
          </a:p>
          <a:p>
            <a:pPr marL="0" indent="0">
              <a:lnSpc>
                <a:spcPct val="110000"/>
              </a:lnSpc>
              <a:spcBef>
                <a:spcPts val="900"/>
              </a:spcBef>
              <a:buNone/>
              <a:defRPr/>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时分复用技术</a:t>
            </a:r>
            <a:endParaRPr lang="en-US" altLang="zh-CN" sz="2400" dirty="0">
              <a:solidFill>
                <a:srgbClr val="FF0000"/>
              </a:solidFill>
              <a:latin typeface="微软雅黑" panose="020B0503020204020204" pitchFamily="34" charset="-122"/>
              <a:ea typeface="微软雅黑" panose="020B0503020204020204" pitchFamily="34" charset="-122"/>
            </a:endParaRPr>
          </a:p>
          <a:p>
            <a:pPr lvl="1">
              <a:lnSpc>
                <a:spcPct val="110000"/>
              </a:lnSpc>
              <a:spcBef>
                <a:spcPts val="900"/>
              </a:spcBef>
              <a:defRPr/>
            </a:pPr>
            <a:r>
              <a:rPr lang="zh-CN" altLang="en-US" sz="2400" dirty="0">
                <a:latin typeface="微软雅黑" panose="020B0503020204020204" pitchFamily="34" charset="-122"/>
                <a:ea typeface="微软雅黑" panose="020B0503020204020204" pitchFamily="34" charset="-122"/>
              </a:rPr>
              <a:t>虚拟处理机：分时实现</a:t>
            </a:r>
          </a:p>
          <a:p>
            <a:pPr lvl="1">
              <a:lnSpc>
                <a:spcPct val="110000"/>
              </a:lnSpc>
              <a:spcBef>
                <a:spcPts val="900"/>
              </a:spcBef>
              <a:defRPr/>
            </a:pPr>
            <a:r>
              <a:rPr lang="zh-CN" altLang="en-US" sz="2400" dirty="0">
                <a:latin typeface="微软雅黑" panose="020B0503020204020204" pitchFamily="34" charset="-122"/>
                <a:ea typeface="微软雅黑" panose="020B0503020204020204" pitchFamily="34" charset="-122"/>
              </a:rPr>
              <a:t>虚拟设备：</a:t>
            </a:r>
            <a:r>
              <a:rPr lang="en-US" altLang="zh-CN" sz="2400" dirty="0">
                <a:latin typeface="微软雅黑" panose="020B0503020204020204" pitchFamily="34" charset="-122"/>
                <a:ea typeface="微软雅黑" panose="020B0503020204020204" pitchFamily="34" charset="-122"/>
              </a:rPr>
              <a:t>SPOOLING</a:t>
            </a:r>
            <a:r>
              <a:rPr lang="zh-CN" altLang="en-US" sz="2400" dirty="0">
                <a:latin typeface="微软雅黑" panose="020B0503020204020204" pitchFamily="34" charset="-122"/>
                <a:ea typeface="微软雅黑" panose="020B0503020204020204" pitchFamily="34" charset="-122"/>
              </a:rPr>
              <a:t>技术</a:t>
            </a:r>
            <a:endParaRPr lang="en-US" altLang="zh-CN" sz="2400" dirty="0">
              <a:latin typeface="微软雅黑" panose="020B0503020204020204" pitchFamily="34" charset="-122"/>
              <a:ea typeface="微软雅黑" panose="020B0503020204020204" pitchFamily="34" charset="-122"/>
            </a:endParaRPr>
          </a:p>
          <a:p>
            <a:pPr marL="0" lvl="1" indent="0">
              <a:lnSpc>
                <a:spcPct val="110000"/>
              </a:lnSpc>
              <a:spcBef>
                <a:spcPts val="900"/>
              </a:spcBef>
              <a:buNone/>
              <a:defRPr/>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空分复用技术</a:t>
            </a:r>
            <a:endParaRPr lang="en-US" altLang="zh-CN" sz="2400" dirty="0">
              <a:solidFill>
                <a:srgbClr val="FF0000"/>
              </a:solidFill>
              <a:latin typeface="微软雅黑" panose="020B0503020204020204" pitchFamily="34" charset="-122"/>
              <a:ea typeface="微软雅黑" panose="020B0503020204020204" pitchFamily="34" charset="-122"/>
            </a:endParaRPr>
          </a:p>
          <a:p>
            <a:pPr lvl="1">
              <a:lnSpc>
                <a:spcPct val="110000"/>
              </a:lnSpc>
              <a:spcBef>
                <a:spcPts val="900"/>
              </a:spcBef>
              <a:defRPr/>
            </a:pPr>
            <a:r>
              <a:rPr lang="zh-CN" altLang="en-US" sz="2400" dirty="0">
                <a:latin typeface="微软雅黑" panose="020B0503020204020204" pitchFamily="34" charset="-122"/>
                <a:ea typeface="微软雅黑" panose="020B0503020204020204" pitchFamily="34" charset="-122"/>
              </a:rPr>
              <a:t>虚拟磁盘技术：逻辑分区</a:t>
            </a:r>
            <a:endParaRPr lang="en-US" altLang="zh-CN" sz="2400" dirty="0">
              <a:latin typeface="微软雅黑" panose="020B0503020204020204" pitchFamily="34" charset="-122"/>
              <a:ea typeface="微软雅黑" panose="020B0503020204020204" pitchFamily="34" charset="-122"/>
            </a:endParaRPr>
          </a:p>
          <a:p>
            <a:pPr lvl="1">
              <a:lnSpc>
                <a:spcPct val="110000"/>
              </a:lnSpc>
              <a:spcBef>
                <a:spcPts val="900"/>
              </a:spcBef>
              <a:defRPr/>
            </a:pPr>
            <a:r>
              <a:rPr lang="zh-CN" altLang="en-US" sz="2400" dirty="0">
                <a:latin typeface="微软雅黑" panose="020B0503020204020204" pitchFamily="34" charset="-122"/>
                <a:ea typeface="微软雅黑" panose="020B0503020204020204" pitchFamily="34" charset="-122"/>
              </a:rPr>
              <a:t>虚拟存储器：虚拟存储管理实现</a:t>
            </a:r>
          </a:p>
        </p:txBody>
      </p:sp>
      <p:sp>
        <p:nvSpPr>
          <p:cNvPr id="44034" name="Rectangle 2"/>
          <p:cNvSpPr>
            <a:spLocks noGrp="1" noChangeArrowheads="1"/>
          </p:cNvSpPr>
          <p:nvPr>
            <p:ph type="title" idx="4294967295"/>
          </p:nvPr>
        </p:nvSpPr>
        <p:spPr>
          <a:xfrm>
            <a:off x="1179442" y="412750"/>
            <a:ext cx="4992757"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虚拟性</a:t>
            </a:r>
          </a:p>
        </p:txBody>
      </p:sp>
    </p:spTree>
    <p:extLst>
      <p:ext uri="{BB962C8B-B14F-4D97-AF65-F5344CB8AC3E}">
        <p14:creationId xmlns:p14="http://schemas.microsoft.com/office/powerpoint/2010/main" val="1632130707"/>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idx="1"/>
          </p:nvPr>
        </p:nvSpPr>
        <p:spPr>
          <a:xfrm>
            <a:off x="880989" y="1689424"/>
            <a:ext cx="7938882" cy="2268791"/>
          </a:xfrm>
        </p:spPr>
        <p:txBody>
          <a:bodyPr/>
          <a:lstStyle/>
          <a:p>
            <a:pPr eaLnBrk="1" hangingPunct="1">
              <a:lnSpc>
                <a:spcPct val="150000"/>
              </a:lnSpc>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、执行结果不确定，</a:t>
            </a:r>
            <a:r>
              <a:rPr lang="zh-CN" altLang="en-US" sz="2400" dirty="0">
                <a:latin typeface="微软雅黑" panose="020B0503020204020204" pitchFamily="34" charset="-122"/>
                <a:ea typeface="微软雅黑" panose="020B0503020204020204" pitchFamily="34" charset="-122"/>
              </a:rPr>
              <a:t>程序不可再现。</a:t>
            </a:r>
          </a:p>
          <a:p>
            <a:pPr eaLnBrk="1" hangingPunct="1">
              <a:lnSpc>
                <a:spcPct val="150000"/>
              </a:lnSpc>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、异步性，</a:t>
            </a:r>
            <a:r>
              <a:rPr lang="zh-CN" altLang="en-US" sz="2400" dirty="0">
                <a:latin typeface="微软雅黑" panose="020B0503020204020204" pitchFamily="34" charset="-122"/>
                <a:ea typeface="微软雅黑" panose="020B0503020204020204" pitchFamily="34" charset="-122"/>
              </a:rPr>
              <a:t>多道程序环境下程序（进程）以异步的方式执行，每道程序在何时执行、各自执行的顺序、完成时间都是不确定的，也是不可预知的。</a:t>
            </a:r>
          </a:p>
        </p:txBody>
      </p:sp>
      <p:sp>
        <p:nvSpPr>
          <p:cNvPr id="45058" name="Rectangle 2"/>
          <p:cNvSpPr>
            <a:spLocks noGrp="1" noChangeArrowheads="1"/>
          </p:cNvSpPr>
          <p:nvPr>
            <p:ph type="title" idx="4294967295"/>
          </p:nvPr>
        </p:nvSpPr>
        <p:spPr>
          <a:xfrm>
            <a:off x="1232452" y="412750"/>
            <a:ext cx="4939748" cy="701675"/>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异步性</a:t>
            </a:r>
          </a:p>
        </p:txBody>
      </p:sp>
    </p:spTree>
    <p:extLst>
      <p:ext uri="{BB962C8B-B14F-4D97-AF65-F5344CB8AC3E}">
        <p14:creationId xmlns:p14="http://schemas.microsoft.com/office/powerpoint/2010/main" val="141216941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idx="1"/>
          </p:nvPr>
        </p:nvSpPr>
        <p:spPr>
          <a:xfrm>
            <a:off x="880990" y="1199454"/>
            <a:ext cx="8100900" cy="4803781"/>
          </a:xfrm>
        </p:spPr>
        <p:txBody>
          <a:bodyPr/>
          <a:lstStyle/>
          <a:p>
            <a:pPr>
              <a:lnSpc>
                <a:spcPct val="120000"/>
              </a:lnSpc>
              <a:spcBef>
                <a:spcPts val="450"/>
              </a:spcBef>
            </a:pPr>
            <a:r>
              <a:rPr lang="zh-CN" altLang="en-US" sz="2400" dirty="0">
                <a:latin typeface="微软雅黑" panose="020B0503020204020204" pitchFamily="34" charset="-122"/>
                <a:ea typeface="微软雅黑" panose="020B0503020204020204" pitchFamily="34" charset="-122"/>
              </a:rPr>
              <a:t>操作系统的主要任务：</a:t>
            </a:r>
            <a:endParaRPr lang="en-US" altLang="zh-CN" sz="2400" dirty="0">
              <a:latin typeface="微软雅黑" panose="020B0503020204020204" pitchFamily="34" charset="-122"/>
              <a:ea typeface="微软雅黑" panose="020B0503020204020204" pitchFamily="34" charset="-122"/>
            </a:endParaRPr>
          </a:p>
          <a:p>
            <a:pPr lvl="1">
              <a:lnSpc>
                <a:spcPct val="120000"/>
              </a:lnSpc>
              <a:spcBef>
                <a:spcPts val="450"/>
              </a:spcBef>
            </a:pPr>
            <a:r>
              <a:rPr lang="zh-CN" altLang="en-US" sz="2400" dirty="0">
                <a:latin typeface="微软雅黑" panose="020B0503020204020204" pitchFamily="34" charset="-122"/>
                <a:ea typeface="微软雅黑" panose="020B0503020204020204" pitchFamily="34" charset="-122"/>
              </a:rPr>
              <a:t>为多道程序的运行提供良好的运行环境，以保证多道程序能有条不紊地、高效地运行，并能最大程度地提高系统中各种资源的利用率和方便用户的使用。</a:t>
            </a:r>
            <a:endParaRPr lang="en-US" altLang="zh-CN" sz="2400" dirty="0">
              <a:latin typeface="微软雅黑" panose="020B0503020204020204" pitchFamily="34" charset="-122"/>
              <a:ea typeface="微软雅黑" panose="020B0503020204020204" pitchFamily="34" charset="-122"/>
            </a:endParaRPr>
          </a:p>
          <a:p>
            <a:pPr>
              <a:lnSpc>
                <a:spcPct val="120000"/>
              </a:lnSpc>
              <a:spcBef>
                <a:spcPts val="450"/>
              </a:spcBef>
            </a:pPr>
            <a:r>
              <a:rPr lang="zh-CN" altLang="en-US" sz="2400" dirty="0">
                <a:latin typeface="微软雅黑" panose="020B0503020204020204" pitchFamily="34" charset="-122"/>
                <a:ea typeface="微软雅黑" panose="020B0503020204020204" pitchFamily="34" charset="-122"/>
              </a:rPr>
              <a:t>操作系统应具有五方面的功能：</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、处理机管理（</a:t>
            </a:r>
            <a:r>
              <a:rPr lang="en-US" altLang="zh-CN" sz="2400" dirty="0">
                <a:solidFill>
                  <a:srgbClr val="FF0000"/>
                </a:solidFill>
                <a:latin typeface="微软雅黑" panose="020B0503020204020204" pitchFamily="34" charset="-122"/>
                <a:ea typeface="微软雅黑" panose="020B0503020204020204" pitchFamily="34" charset="-122"/>
              </a:rPr>
              <a:t>CPU</a:t>
            </a:r>
            <a:r>
              <a:rPr lang="zh-CN" altLang="en-US" sz="2400" dirty="0">
                <a:solidFill>
                  <a:srgbClr val="FF0000"/>
                </a:solidFill>
                <a:latin typeface="微软雅黑" panose="020B0503020204020204" pitchFamily="34" charset="-122"/>
                <a:ea typeface="微软雅黑" panose="020B0503020204020204" pitchFamily="34" charset="-122"/>
              </a:rPr>
              <a:t>）</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、存储器管理</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、设备管理</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4</a:t>
            </a:r>
            <a:r>
              <a:rPr lang="zh-CN" altLang="en-US" sz="2400" dirty="0">
                <a:solidFill>
                  <a:srgbClr val="FF0000"/>
                </a:solidFill>
                <a:latin typeface="微软雅黑" panose="020B0503020204020204" pitchFamily="34" charset="-122"/>
                <a:ea typeface="微软雅黑" panose="020B0503020204020204" pitchFamily="34" charset="-122"/>
              </a:rPr>
              <a:t>、文件管理</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5</a:t>
            </a:r>
            <a:r>
              <a:rPr lang="zh-CN" altLang="en-US" sz="2400" dirty="0">
                <a:solidFill>
                  <a:srgbClr val="FF0000"/>
                </a:solidFill>
                <a:latin typeface="微软雅黑" panose="020B0503020204020204" pitchFamily="34" charset="-122"/>
                <a:ea typeface="微软雅黑" panose="020B0503020204020204" pitchFamily="34" charset="-122"/>
              </a:rPr>
              <a:t>、方便用户使用的用户接口。 </a:t>
            </a:r>
          </a:p>
        </p:txBody>
      </p:sp>
      <p:sp>
        <p:nvSpPr>
          <p:cNvPr id="18434" name="Rectangle 2"/>
          <p:cNvSpPr>
            <a:spLocks noGrp="1" noChangeArrowheads="1"/>
          </p:cNvSpPr>
          <p:nvPr>
            <p:ph type="title" idx="4294967295"/>
          </p:nvPr>
        </p:nvSpPr>
        <p:spPr>
          <a:xfrm>
            <a:off x="1272208" y="398463"/>
            <a:ext cx="4899991"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操作系统的主要功能</a:t>
            </a:r>
          </a:p>
        </p:txBody>
      </p:sp>
    </p:spTree>
    <p:extLst>
      <p:ext uri="{BB962C8B-B14F-4D97-AF65-F5344CB8AC3E}">
        <p14:creationId xmlns:p14="http://schemas.microsoft.com/office/powerpoint/2010/main" val="342141682"/>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en-US" altLang="zh-CN" sz="3200" dirty="0"/>
              <a:t>1.4.1 </a:t>
            </a:r>
            <a:r>
              <a:rPr lang="zh-CN" altLang="en-US" sz="3200" dirty="0"/>
              <a:t>处理机管理功能</a:t>
            </a:r>
            <a:endParaRPr lang="zh-CN" altLang="en-US" sz="3200" b="1" dirty="0">
              <a:solidFill>
                <a:srgbClr val="4A66AC">
                  <a:lumMod val="75000"/>
                </a:srgbClr>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628650" y="1295400"/>
            <a:ext cx="7886700" cy="4881563"/>
          </a:xfrm>
        </p:spPr>
        <p:txBody>
          <a:bodyPr/>
          <a:lstStyle/>
          <a:p>
            <a:pPr>
              <a:lnSpc>
                <a:spcPct val="150000"/>
              </a:lnSpc>
              <a:defRPr/>
            </a:pPr>
            <a:r>
              <a:rPr lang="zh-CN" altLang="en-US" sz="2400" b="1" dirty="0">
                <a:effectLst>
                  <a:outerShdw blurRad="38100" dist="38100" dir="2700000" algn="tl">
                    <a:srgbClr val="C0C0C0"/>
                  </a:outerShdw>
                </a:effectLst>
              </a:rPr>
              <a:t>主要功能 ：按照一定的算法把处理机分配给进程（线程），并对其进行有效的管理和控制。 </a:t>
            </a:r>
          </a:p>
          <a:p>
            <a:pPr algn="just">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1</a:t>
            </a:r>
            <a:r>
              <a:rPr lang="zh-CN" altLang="en-US" sz="2400" b="1" dirty="0">
                <a:solidFill>
                  <a:srgbClr val="0000FF"/>
                </a:solidFill>
                <a:effectLst>
                  <a:outerShdw blurRad="38100" dist="38100" dir="2700000" algn="tl">
                    <a:srgbClr val="C0C0C0"/>
                  </a:outerShdw>
                </a:effectLst>
              </a:rPr>
              <a:t>） 进程控制</a:t>
            </a:r>
          </a:p>
          <a:p>
            <a:pPr algn="just">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2</a:t>
            </a:r>
            <a:r>
              <a:rPr lang="zh-CN" altLang="en-US" sz="2400" b="1" dirty="0">
                <a:solidFill>
                  <a:srgbClr val="0000FF"/>
                </a:solidFill>
                <a:effectLst>
                  <a:outerShdw blurRad="38100" dist="38100" dir="2700000" algn="tl">
                    <a:srgbClr val="C0C0C0"/>
                  </a:outerShdw>
                </a:effectLst>
              </a:rPr>
              <a:t>） 进程同步和互斥</a:t>
            </a:r>
            <a:endParaRPr lang="en-US" altLang="zh-CN" sz="2400" b="1" dirty="0">
              <a:solidFill>
                <a:srgbClr val="0000FF"/>
              </a:solidFill>
              <a:effectLst>
                <a:outerShdw blurRad="38100" dist="38100" dir="2700000" algn="tl">
                  <a:srgbClr val="C0C0C0"/>
                </a:outerShdw>
              </a:effectLst>
            </a:endParaRPr>
          </a:p>
          <a:p>
            <a:pPr algn="just">
              <a:spcAft>
                <a:spcPct val="20000"/>
              </a:spcAft>
              <a:buNone/>
              <a:defRPr/>
            </a:pPr>
            <a:r>
              <a:rPr lang="zh-CN" altLang="en-US" sz="2000" dirty="0">
                <a:solidFill>
                  <a:schemeClr val="bg2">
                    <a:lumMod val="25000"/>
                  </a:schemeClr>
                </a:solidFill>
              </a:rPr>
              <a:t>         ①进程互斥方式</a:t>
            </a:r>
            <a:endParaRPr lang="en-US" altLang="zh-CN" sz="2000" dirty="0">
              <a:solidFill>
                <a:schemeClr val="bg2">
                  <a:lumMod val="25000"/>
                </a:schemeClr>
              </a:solidFill>
            </a:endParaRPr>
          </a:p>
          <a:p>
            <a:pPr algn="just">
              <a:spcAft>
                <a:spcPct val="20000"/>
              </a:spcAft>
              <a:buNone/>
              <a:defRPr/>
            </a:pPr>
            <a:r>
              <a:rPr lang="zh-CN" altLang="en-US" sz="2000" dirty="0">
                <a:solidFill>
                  <a:schemeClr val="bg2">
                    <a:lumMod val="25000"/>
                  </a:schemeClr>
                </a:solidFill>
              </a:rPr>
              <a:t>         ②进程同步方式</a:t>
            </a:r>
          </a:p>
          <a:p>
            <a:pPr algn="just">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3</a:t>
            </a:r>
            <a:r>
              <a:rPr lang="zh-CN" altLang="en-US" sz="2400" b="1" dirty="0">
                <a:solidFill>
                  <a:srgbClr val="0000FF"/>
                </a:solidFill>
                <a:effectLst>
                  <a:outerShdw blurRad="38100" dist="38100" dir="2700000" algn="tl">
                    <a:srgbClr val="C0C0C0"/>
                  </a:outerShdw>
                </a:effectLst>
              </a:rPr>
              <a:t>） 进程通信 </a:t>
            </a:r>
          </a:p>
          <a:p>
            <a:pPr algn="just">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4</a:t>
            </a:r>
            <a:r>
              <a:rPr lang="zh-CN" altLang="en-US" sz="2400" b="1" dirty="0">
                <a:solidFill>
                  <a:srgbClr val="0000FF"/>
                </a:solidFill>
                <a:effectLst>
                  <a:outerShdw blurRad="38100" dist="38100" dir="2700000" algn="tl">
                    <a:srgbClr val="C0C0C0"/>
                  </a:outerShdw>
                </a:effectLst>
              </a:rPr>
              <a:t>） 进程调度</a:t>
            </a:r>
          </a:p>
          <a:p>
            <a:endParaRPr lang="zh-CN" altLang="en-US" sz="2400" dirty="0">
              <a:solidFill>
                <a:srgbClr val="0000FF"/>
              </a:solidFill>
            </a:endParaRPr>
          </a:p>
          <a:p>
            <a:endParaRPr lang="zh-CN" altLang="en-US" sz="2400" dirty="0"/>
          </a:p>
        </p:txBody>
      </p:sp>
    </p:spTree>
    <p:extLst>
      <p:ext uri="{BB962C8B-B14F-4D97-AF65-F5344CB8AC3E}">
        <p14:creationId xmlns:p14="http://schemas.microsoft.com/office/powerpoint/2010/main" val="41584057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en-US" altLang="zh-CN" sz="3200" dirty="0"/>
              <a:t>1.4.2 </a:t>
            </a:r>
            <a:r>
              <a:rPr lang="zh-CN" altLang="en-US" sz="3200" dirty="0">
                <a:ea typeface="黑体" charset="0"/>
              </a:rPr>
              <a:t>存储器管理功能</a:t>
            </a:r>
            <a:endParaRPr lang="zh-CN" altLang="en-US" sz="3200" b="1" dirty="0">
              <a:solidFill>
                <a:srgbClr val="4A66AC">
                  <a:lumMod val="75000"/>
                </a:srgbClr>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628650" y="1295400"/>
            <a:ext cx="7886700" cy="4881563"/>
          </a:xfrm>
        </p:spPr>
        <p:txBody>
          <a:bodyPr/>
          <a:lstStyle/>
          <a:p>
            <a:pPr>
              <a:lnSpc>
                <a:spcPct val="150000"/>
              </a:lnSpc>
              <a:defRPr/>
            </a:pPr>
            <a:r>
              <a:rPr lang="zh-CN" altLang="en-US" sz="2400" b="1" dirty="0"/>
              <a:t>为多道程序的运行提供良好的环境，方便用户使用存储器，提高存储器的利用率以及能从逻辑上扩充内存。 </a:t>
            </a:r>
            <a:endParaRPr lang="en-US" altLang="zh-CN" sz="2400" b="1" dirty="0"/>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1</a:t>
            </a:r>
            <a:r>
              <a:rPr lang="zh-CN" altLang="en-US" sz="2400" b="1" dirty="0">
                <a:solidFill>
                  <a:srgbClr val="0000FF"/>
                </a:solidFill>
                <a:effectLst>
                  <a:outerShdw blurRad="38100" dist="38100" dir="2700000" algn="tl">
                    <a:srgbClr val="C0C0C0"/>
                  </a:outerShdw>
                </a:effectLst>
              </a:rPr>
              <a:t>）内存分配</a:t>
            </a: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2</a:t>
            </a:r>
            <a:r>
              <a:rPr lang="zh-CN" altLang="en-US" sz="2400" b="1" dirty="0">
                <a:solidFill>
                  <a:srgbClr val="0000FF"/>
                </a:solidFill>
                <a:effectLst>
                  <a:outerShdw blurRad="38100" dist="38100" dir="2700000" algn="tl">
                    <a:srgbClr val="C0C0C0"/>
                  </a:outerShdw>
                </a:effectLst>
              </a:rPr>
              <a:t>）内存保护</a:t>
            </a: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3</a:t>
            </a:r>
            <a:r>
              <a:rPr lang="zh-CN" altLang="en-US" sz="2400" b="1" dirty="0">
                <a:solidFill>
                  <a:srgbClr val="0000FF"/>
                </a:solidFill>
                <a:effectLst>
                  <a:outerShdw blurRad="38100" dist="38100" dir="2700000" algn="tl">
                    <a:srgbClr val="C0C0C0"/>
                  </a:outerShdw>
                </a:effectLst>
              </a:rPr>
              <a:t>）地址映射</a:t>
            </a: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4</a:t>
            </a:r>
            <a:r>
              <a:rPr lang="zh-CN" altLang="en-US" sz="2400" b="1" dirty="0">
                <a:solidFill>
                  <a:srgbClr val="0000FF"/>
                </a:solidFill>
                <a:effectLst>
                  <a:outerShdw blurRad="38100" dist="38100" dir="2700000" algn="tl">
                    <a:srgbClr val="C0C0C0"/>
                  </a:outerShdw>
                </a:effectLst>
              </a:rPr>
              <a:t>）内存扩充</a:t>
            </a:r>
          </a:p>
          <a:p>
            <a:endParaRPr lang="zh-CN" altLang="en-US" sz="2400" dirty="0">
              <a:solidFill>
                <a:srgbClr val="0000FF"/>
              </a:solidFill>
            </a:endParaRPr>
          </a:p>
          <a:p>
            <a:endParaRPr lang="zh-CN" altLang="en-US" sz="2400" dirty="0"/>
          </a:p>
        </p:txBody>
      </p:sp>
    </p:spTree>
    <p:extLst>
      <p:ext uri="{BB962C8B-B14F-4D97-AF65-F5344CB8AC3E}">
        <p14:creationId xmlns:p14="http://schemas.microsoft.com/office/powerpoint/2010/main" val="1120756687"/>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en-US" altLang="zh-CN" sz="3200" dirty="0">
                <a:ea typeface="黑体" charset="0"/>
              </a:rPr>
              <a:t>1.4.3 </a:t>
            </a:r>
            <a:r>
              <a:rPr lang="zh-CN" altLang="en-US" sz="3200" dirty="0">
                <a:ea typeface="黑体" charset="0"/>
              </a:rPr>
              <a:t>设备管理功能</a:t>
            </a:r>
            <a:endParaRPr lang="zh-CN" altLang="en-US" sz="3200" b="1" dirty="0">
              <a:solidFill>
                <a:srgbClr val="4A66AC">
                  <a:lumMod val="75000"/>
                </a:srgbClr>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628650" y="1384300"/>
            <a:ext cx="7886700" cy="4792663"/>
          </a:xfrm>
        </p:spPr>
        <p:txBody>
          <a:bodyPr/>
          <a:lstStyle/>
          <a:p>
            <a:pPr>
              <a:lnSpc>
                <a:spcPct val="150000"/>
              </a:lnSpc>
            </a:pPr>
            <a:r>
              <a:rPr lang="zh-CN" altLang="en-US" sz="2400" b="1" dirty="0"/>
              <a:t>完成用户进程提出的</a:t>
            </a:r>
            <a:r>
              <a:rPr lang="en-US" altLang="zh-CN" sz="2400" b="1" dirty="0"/>
              <a:t>I/O</a:t>
            </a:r>
            <a:r>
              <a:rPr lang="zh-CN" altLang="en-US" sz="2400" b="1" dirty="0"/>
              <a:t>请求；为用户进程分配其所需的</a:t>
            </a:r>
            <a:r>
              <a:rPr lang="en-US" altLang="zh-CN" sz="2400" b="1" dirty="0"/>
              <a:t>I/O</a:t>
            </a:r>
            <a:r>
              <a:rPr lang="zh-CN" altLang="en-US" sz="2400" b="1" dirty="0"/>
              <a:t>设备；提高</a:t>
            </a:r>
            <a:r>
              <a:rPr lang="en-US" altLang="zh-CN" sz="2400" b="1" dirty="0"/>
              <a:t>CPU</a:t>
            </a:r>
            <a:r>
              <a:rPr lang="zh-CN" altLang="en-US" sz="2400" b="1" dirty="0"/>
              <a:t>和</a:t>
            </a:r>
            <a:r>
              <a:rPr lang="en-US" altLang="zh-CN" sz="2400" b="1" dirty="0"/>
              <a:t>I/O</a:t>
            </a:r>
            <a:r>
              <a:rPr lang="zh-CN" altLang="en-US" sz="2400" b="1" dirty="0"/>
              <a:t>设备的利用率；提高</a:t>
            </a:r>
            <a:r>
              <a:rPr lang="en-US" altLang="zh-CN" sz="2400" b="1" dirty="0"/>
              <a:t>I/O</a:t>
            </a:r>
            <a:r>
              <a:rPr lang="zh-CN" altLang="en-US" sz="2400" b="1" dirty="0"/>
              <a:t>速度；方便用户使用</a:t>
            </a:r>
            <a:r>
              <a:rPr lang="en-US" altLang="zh-CN" sz="2400" b="1" dirty="0"/>
              <a:t>I/O</a:t>
            </a:r>
            <a:r>
              <a:rPr lang="zh-CN" altLang="en-US" sz="2400" b="1" dirty="0"/>
              <a:t>设备。</a:t>
            </a:r>
            <a:endParaRPr lang="en-US" altLang="zh-CN" sz="2400" b="1" dirty="0"/>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1</a:t>
            </a:r>
            <a:r>
              <a:rPr lang="zh-CN" altLang="en-US" sz="2400" b="1" dirty="0">
                <a:solidFill>
                  <a:srgbClr val="0000FF"/>
                </a:solidFill>
                <a:effectLst>
                  <a:outerShdw blurRad="38100" dist="38100" dir="2700000" algn="tl">
                    <a:srgbClr val="C0C0C0"/>
                  </a:outerShdw>
                </a:effectLst>
              </a:rPr>
              <a:t>）缓冲管理：</a:t>
            </a:r>
            <a:r>
              <a:rPr lang="zh-CN" altLang="en-US" sz="2400" b="1" dirty="0">
                <a:solidFill>
                  <a:schemeClr val="bg2">
                    <a:lumMod val="25000"/>
                  </a:schemeClr>
                </a:solidFill>
                <a:effectLst>
                  <a:outerShdw blurRad="38100" dist="38100" dir="2700000" algn="tl">
                    <a:srgbClr val="C0C0C0"/>
                  </a:outerShdw>
                </a:effectLst>
              </a:rPr>
              <a:t>有效地缓和</a:t>
            </a:r>
            <a:r>
              <a:rPr lang="en-US" altLang="zh-CN" sz="2400" b="1" dirty="0">
                <a:solidFill>
                  <a:schemeClr val="bg2">
                    <a:lumMod val="25000"/>
                  </a:schemeClr>
                </a:solidFill>
                <a:effectLst>
                  <a:outerShdw blurRad="38100" dist="38100" dir="2700000" algn="tl">
                    <a:srgbClr val="C0C0C0"/>
                  </a:outerShdw>
                </a:effectLst>
              </a:rPr>
              <a:t>CPU</a:t>
            </a:r>
            <a:r>
              <a:rPr lang="zh-CN" altLang="en-US" sz="2400" b="1" dirty="0">
                <a:solidFill>
                  <a:schemeClr val="bg2">
                    <a:lumMod val="25000"/>
                  </a:schemeClr>
                </a:solidFill>
                <a:effectLst>
                  <a:outerShdw blurRad="38100" dist="38100" dir="2700000" algn="tl">
                    <a:srgbClr val="C0C0C0"/>
                  </a:outerShdw>
                </a:effectLst>
              </a:rPr>
              <a:t>和</a:t>
            </a:r>
            <a:r>
              <a:rPr lang="en-US" altLang="zh-CN" sz="2400" b="1" dirty="0">
                <a:solidFill>
                  <a:schemeClr val="bg2">
                    <a:lumMod val="25000"/>
                  </a:schemeClr>
                </a:solidFill>
                <a:effectLst>
                  <a:outerShdw blurRad="38100" dist="38100" dir="2700000" algn="tl">
                    <a:srgbClr val="C0C0C0"/>
                  </a:outerShdw>
                </a:effectLst>
              </a:rPr>
              <a:t>I/O</a:t>
            </a:r>
            <a:r>
              <a:rPr lang="zh-CN" altLang="en-US" sz="2400" b="1" dirty="0">
                <a:solidFill>
                  <a:schemeClr val="bg2">
                    <a:lumMod val="25000"/>
                  </a:schemeClr>
                </a:solidFill>
                <a:effectLst>
                  <a:outerShdw blurRad="38100" dist="38100" dir="2700000" algn="tl">
                    <a:srgbClr val="C0C0C0"/>
                  </a:outerShdw>
                </a:effectLst>
              </a:rPr>
              <a:t>设备速度不匹配的矛盾 ，提高</a:t>
            </a:r>
            <a:r>
              <a:rPr lang="en-US" altLang="zh-CN" sz="2400" b="1" dirty="0">
                <a:solidFill>
                  <a:schemeClr val="bg2">
                    <a:lumMod val="25000"/>
                  </a:schemeClr>
                </a:solidFill>
                <a:effectLst>
                  <a:outerShdw blurRad="38100" dist="38100" dir="2700000" algn="tl">
                    <a:srgbClr val="C0C0C0"/>
                  </a:outerShdw>
                </a:effectLst>
              </a:rPr>
              <a:t>CPU</a:t>
            </a:r>
            <a:r>
              <a:rPr lang="zh-CN" altLang="en-US" sz="2400" b="1" dirty="0">
                <a:solidFill>
                  <a:schemeClr val="bg2">
                    <a:lumMod val="25000"/>
                  </a:schemeClr>
                </a:solidFill>
                <a:effectLst>
                  <a:outerShdw blurRad="38100" dist="38100" dir="2700000" algn="tl">
                    <a:srgbClr val="C0C0C0"/>
                  </a:outerShdw>
                </a:effectLst>
              </a:rPr>
              <a:t>的利用率。</a:t>
            </a:r>
            <a:endParaRPr lang="en-US" altLang="zh-CN" sz="2400" b="1" dirty="0">
              <a:solidFill>
                <a:schemeClr val="bg2">
                  <a:lumMod val="25000"/>
                </a:schemeClr>
              </a:solidFill>
              <a:effectLst>
                <a:outerShdw blurRad="38100" dist="38100" dir="2700000" algn="tl">
                  <a:srgbClr val="C0C0C0"/>
                </a:outerShdw>
              </a:effectLst>
            </a:endParaRP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2</a:t>
            </a:r>
            <a:r>
              <a:rPr lang="zh-CN" altLang="en-US" sz="2400" b="1" dirty="0">
                <a:solidFill>
                  <a:srgbClr val="0000FF"/>
                </a:solidFill>
                <a:effectLst>
                  <a:outerShdw blurRad="38100" dist="38100" dir="2700000" algn="tl">
                    <a:srgbClr val="C0C0C0"/>
                  </a:outerShdw>
                </a:effectLst>
              </a:rPr>
              <a:t>）设备分配：</a:t>
            </a:r>
            <a:r>
              <a:rPr lang="zh-CN" altLang="en-US" sz="2400" b="1" dirty="0">
                <a:solidFill>
                  <a:schemeClr val="bg2">
                    <a:lumMod val="25000"/>
                  </a:schemeClr>
                </a:solidFill>
                <a:effectLst>
                  <a:outerShdw blurRad="38100" dist="38100" dir="2700000" algn="tl">
                    <a:srgbClr val="C0C0C0"/>
                  </a:outerShdw>
                </a:effectLst>
              </a:rPr>
              <a:t>根据</a:t>
            </a:r>
            <a:r>
              <a:rPr lang="en-US" altLang="zh-CN" sz="2400" b="1" dirty="0">
                <a:solidFill>
                  <a:schemeClr val="bg2">
                    <a:lumMod val="25000"/>
                  </a:schemeClr>
                </a:solidFill>
                <a:effectLst>
                  <a:outerShdw blurRad="38100" dist="38100" dir="2700000" algn="tl">
                    <a:srgbClr val="C0C0C0"/>
                  </a:outerShdw>
                </a:effectLst>
              </a:rPr>
              <a:t>I/O</a:t>
            </a:r>
            <a:r>
              <a:rPr lang="zh-CN" altLang="en-US" sz="2400" b="1" dirty="0">
                <a:solidFill>
                  <a:schemeClr val="bg2">
                    <a:lumMod val="25000"/>
                  </a:schemeClr>
                </a:solidFill>
                <a:effectLst>
                  <a:outerShdw blurRad="38100" dist="38100" dir="2700000" algn="tl">
                    <a:srgbClr val="C0C0C0"/>
                  </a:outerShdw>
                </a:effectLst>
              </a:rPr>
              <a:t>请求，分配其所需的设备。</a:t>
            </a:r>
          </a:p>
          <a:p>
            <a:pPr marL="0" indent="0">
              <a:lnSpc>
                <a:spcPct val="150000"/>
              </a:lnSpc>
              <a:buNone/>
              <a:defRPr/>
            </a:pPr>
            <a:r>
              <a:rPr lang="zh-CN" altLang="en-US" sz="2400" b="1" dirty="0">
                <a:solidFill>
                  <a:srgbClr val="0000FF"/>
                </a:solidFill>
                <a:effectLst>
                  <a:outerShdw blurRad="38100" dist="38100" dir="2700000" algn="tl">
                    <a:srgbClr val="C0C0C0"/>
                  </a:outerShdw>
                </a:effectLst>
              </a:rPr>
              <a:t>（</a:t>
            </a:r>
            <a:r>
              <a:rPr lang="en-US" altLang="zh-CN" sz="2400" b="1" dirty="0">
                <a:solidFill>
                  <a:srgbClr val="0000FF"/>
                </a:solidFill>
                <a:effectLst>
                  <a:outerShdw blurRad="38100" dist="38100" dir="2700000" algn="tl">
                    <a:srgbClr val="C0C0C0"/>
                  </a:outerShdw>
                </a:effectLst>
              </a:rPr>
              <a:t>3</a:t>
            </a:r>
            <a:r>
              <a:rPr lang="zh-CN" altLang="en-US" sz="2400" b="1" dirty="0">
                <a:solidFill>
                  <a:srgbClr val="0000FF"/>
                </a:solidFill>
                <a:effectLst>
                  <a:outerShdw blurRad="38100" dist="38100" dir="2700000" algn="tl">
                    <a:srgbClr val="C0C0C0"/>
                  </a:outerShdw>
                </a:effectLst>
              </a:rPr>
              <a:t>）设备处理：</a:t>
            </a:r>
            <a:r>
              <a:rPr lang="zh-CN" altLang="en-US" sz="2400" b="1" dirty="0">
                <a:solidFill>
                  <a:schemeClr val="bg2">
                    <a:lumMod val="25000"/>
                  </a:schemeClr>
                </a:solidFill>
                <a:effectLst>
                  <a:outerShdw blurRad="38100" dist="38100" dir="2700000" algn="tl">
                    <a:srgbClr val="C0C0C0"/>
                  </a:outerShdw>
                </a:effectLst>
              </a:rPr>
              <a:t>设备处理程序又称为设备驱动程序。</a:t>
            </a:r>
          </a:p>
          <a:p>
            <a:pPr>
              <a:lnSpc>
                <a:spcPct val="150000"/>
              </a:lnSpc>
            </a:pPr>
            <a:endParaRPr lang="zh-CN" altLang="en-US" sz="2400" b="1" dirty="0"/>
          </a:p>
          <a:p>
            <a:pPr>
              <a:lnSpc>
                <a:spcPct val="150000"/>
              </a:lnSpc>
            </a:pPr>
            <a:endParaRPr lang="zh-CN" altLang="en-US" sz="2400" b="1" dirty="0"/>
          </a:p>
        </p:txBody>
      </p:sp>
    </p:spTree>
    <p:extLst>
      <p:ext uri="{BB962C8B-B14F-4D97-AF65-F5344CB8AC3E}">
        <p14:creationId xmlns:p14="http://schemas.microsoft.com/office/powerpoint/2010/main" val="97857057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en-US" altLang="zh-CN" sz="3200" dirty="0">
                <a:ea typeface="黑体" charset="0"/>
              </a:rPr>
              <a:t>1.4.4 </a:t>
            </a:r>
            <a:r>
              <a:rPr lang="zh-CN" altLang="en-US" sz="3200" dirty="0">
                <a:ea typeface="黑体" charset="0"/>
              </a:rPr>
              <a:t>文件管理功能</a:t>
            </a:r>
            <a:endParaRPr lang="zh-CN" altLang="en-US" sz="3200" b="1" dirty="0">
              <a:solidFill>
                <a:srgbClr val="4A66AC">
                  <a:lumMod val="75000"/>
                </a:srgbClr>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628650" y="1384300"/>
            <a:ext cx="7886700" cy="4792663"/>
          </a:xfrm>
        </p:spPr>
        <p:txBody>
          <a:bodyPr/>
          <a:lstStyle/>
          <a:p>
            <a:pPr>
              <a:lnSpc>
                <a:spcPct val="150000"/>
              </a:lnSpc>
            </a:pPr>
            <a:r>
              <a:rPr lang="zh-CN" altLang="en-US" sz="2400" b="1" dirty="0"/>
              <a:t>对用户文件和系统文件进行管理，以方便用户使用，并保证文件的安全性。 </a:t>
            </a:r>
            <a:endParaRPr lang="en-US" altLang="zh-CN" sz="2400" b="1" dirty="0"/>
          </a:p>
          <a:p>
            <a:pPr marL="0" indent="0">
              <a:lnSpc>
                <a:spcPct val="150000"/>
              </a:lnSpc>
              <a:buNone/>
            </a:pPr>
            <a:r>
              <a:rPr lang="zh-CN" altLang="en-US" sz="2400" dirty="0">
                <a:solidFill>
                  <a:srgbClr val="0000FF"/>
                </a:solidFill>
                <a:effectLst>
                  <a:outerShdw blurRad="38100" dist="38100" dir="2700000" algn="tl">
                    <a:srgbClr val="C0C0C0"/>
                  </a:outerShdw>
                </a:effectLst>
              </a:rPr>
              <a:t>（</a:t>
            </a:r>
            <a:r>
              <a:rPr lang="en-US" altLang="zh-CN" sz="2400" dirty="0">
                <a:solidFill>
                  <a:srgbClr val="0000FF"/>
                </a:solidFill>
                <a:effectLst>
                  <a:outerShdw blurRad="38100" dist="38100" dir="2700000" algn="tl">
                    <a:srgbClr val="C0C0C0"/>
                  </a:outerShdw>
                </a:effectLst>
              </a:rPr>
              <a:t>1</a:t>
            </a:r>
            <a:r>
              <a:rPr lang="zh-CN" altLang="en-US" sz="2400" dirty="0">
                <a:solidFill>
                  <a:srgbClr val="0000FF"/>
                </a:solidFill>
                <a:effectLst>
                  <a:outerShdw blurRad="38100" dist="38100" dir="2700000" algn="tl">
                    <a:srgbClr val="C0C0C0"/>
                  </a:outerShdw>
                </a:effectLst>
              </a:rPr>
              <a:t>）文件存储空间的管理</a:t>
            </a:r>
          </a:p>
          <a:p>
            <a:pPr marL="0" indent="0">
              <a:lnSpc>
                <a:spcPct val="150000"/>
              </a:lnSpc>
              <a:buNone/>
            </a:pPr>
            <a:r>
              <a:rPr lang="zh-CN" altLang="en-US" sz="2400" dirty="0">
                <a:solidFill>
                  <a:srgbClr val="0000FF"/>
                </a:solidFill>
                <a:effectLst>
                  <a:outerShdw blurRad="38100" dist="38100" dir="2700000" algn="tl">
                    <a:srgbClr val="C0C0C0"/>
                  </a:outerShdw>
                </a:effectLst>
              </a:rPr>
              <a:t>（</a:t>
            </a:r>
            <a:r>
              <a:rPr lang="en-US" altLang="zh-CN" sz="2400" dirty="0">
                <a:solidFill>
                  <a:srgbClr val="0000FF"/>
                </a:solidFill>
                <a:effectLst>
                  <a:outerShdw blurRad="38100" dist="38100" dir="2700000" algn="tl">
                    <a:srgbClr val="C0C0C0"/>
                  </a:outerShdw>
                </a:effectLst>
              </a:rPr>
              <a:t>2</a:t>
            </a:r>
            <a:r>
              <a:rPr lang="zh-CN" altLang="en-US" sz="2400" dirty="0">
                <a:solidFill>
                  <a:srgbClr val="0000FF"/>
                </a:solidFill>
                <a:effectLst>
                  <a:outerShdw blurRad="38100" dist="38100" dir="2700000" algn="tl">
                    <a:srgbClr val="C0C0C0"/>
                  </a:outerShdw>
                </a:effectLst>
              </a:rPr>
              <a:t>）目录管理</a:t>
            </a:r>
          </a:p>
          <a:p>
            <a:pPr marL="0" indent="0">
              <a:lnSpc>
                <a:spcPct val="150000"/>
              </a:lnSpc>
              <a:buNone/>
            </a:pPr>
            <a:r>
              <a:rPr lang="zh-CN" altLang="en-US" sz="2400" dirty="0">
                <a:solidFill>
                  <a:srgbClr val="0000FF"/>
                </a:solidFill>
                <a:effectLst>
                  <a:outerShdw blurRad="38100" dist="38100" dir="2700000" algn="tl">
                    <a:srgbClr val="C0C0C0"/>
                  </a:outerShdw>
                </a:effectLst>
              </a:rPr>
              <a:t>（</a:t>
            </a:r>
            <a:r>
              <a:rPr lang="en-US" altLang="zh-CN" sz="2400" dirty="0">
                <a:solidFill>
                  <a:srgbClr val="0000FF"/>
                </a:solidFill>
                <a:effectLst>
                  <a:outerShdw blurRad="38100" dist="38100" dir="2700000" algn="tl">
                    <a:srgbClr val="C0C0C0"/>
                  </a:outerShdw>
                </a:effectLst>
              </a:rPr>
              <a:t>3</a:t>
            </a:r>
            <a:r>
              <a:rPr lang="zh-CN" altLang="en-US" sz="2400" dirty="0">
                <a:solidFill>
                  <a:srgbClr val="0000FF"/>
                </a:solidFill>
                <a:effectLst>
                  <a:outerShdw blurRad="38100" dist="38100" dir="2700000" algn="tl">
                    <a:srgbClr val="C0C0C0"/>
                  </a:outerShdw>
                </a:effectLst>
              </a:rPr>
              <a:t>）文件的读／写管理和保护</a:t>
            </a:r>
          </a:p>
          <a:p>
            <a:pPr>
              <a:lnSpc>
                <a:spcPct val="150000"/>
              </a:lnSpc>
            </a:pPr>
            <a:endParaRPr lang="zh-CN" altLang="en-US" sz="2400" b="1" dirty="0"/>
          </a:p>
          <a:p>
            <a:pPr>
              <a:lnSpc>
                <a:spcPct val="150000"/>
              </a:lnSpc>
            </a:pPr>
            <a:endParaRPr lang="zh-CN" altLang="en-US" sz="2400" b="1" dirty="0"/>
          </a:p>
        </p:txBody>
      </p:sp>
    </p:spTree>
    <p:extLst>
      <p:ext uri="{BB962C8B-B14F-4D97-AF65-F5344CB8AC3E}">
        <p14:creationId xmlns:p14="http://schemas.microsoft.com/office/powerpoint/2010/main" val="1405834878"/>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en-US" altLang="zh-CN" sz="3200" dirty="0">
                <a:ea typeface="黑体" charset="0"/>
              </a:rPr>
              <a:t>1.4.5  </a:t>
            </a:r>
            <a:r>
              <a:rPr lang="zh-CN" altLang="en-US" sz="3200" dirty="0">
                <a:ea typeface="黑体" charset="0"/>
              </a:rPr>
              <a:t>用户接口 </a:t>
            </a:r>
            <a:endParaRPr lang="zh-CN" altLang="en-US" sz="3200" b="1" dirty="0">
              <a:solidFill>
                <a:srgbClr val="4A66AC">
                  <a:lumMod val="75000"/>
                </a:srgbClr>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37E67E6A-EE5E-6947-A2B7-74EEFB266913}"/>
              </a:ext>
            </a:extLst>
          </p:cNvPr>
          <p:cNvSpPr>
            <a:spLocks noGrp="1"/>
          </p:cNvSpPr>
          <p:nvPr>
            <p:ph idx="1"/>
          </p:nvPr>
        </p:nvSpPr>
        <p:spPr>
          <a:xfrm>
            <a:off x="628650" y="1384300"/>
            <a:ext cx="7886700" cy="4792663"/>
          </a:xfrm>
        </p:spPr>
        <p:txBody>
          <a:bodyPr/>
          <a:lstStyle/>
          <a:p>
            <a:pPr>
              <a:lnSpc>
                <a:spcPct val="150000"/>
              </a:lnSpc>
            </a:pPr>
            <a:r>
              <a:rPr lang="zh-CN" altLang="en-US" sz="2400" b="1" dirty="0"/>
              <a:t>计算机用户需要的用户命令  </a:t>
            </a:r>
          </a:p>
          <a:p>
            <a:pPr lvl="2">
              <a:lnSpc>
                <a:spcPct val="150000"/>
              </a:lnSpc>
            </a:pPr>
            <a:r>
              <a:rPr lang="zh-CN" altLang="en-US" sz="2100" b="1" dirty="0"/>
              <a:t>由</a:t>
            </a:r>
            <a:r>
              <a:rPr lang="en" altLang="zh-CN" sz="2100" b="1" dirty="0"/>
              <a:t>OS</a:t>
            </a:r>
            <a:r>
              <a:rPr lang="zh-CN" altLang="en-US" sz="2100" b="1" dirty="0"/>
              <a:t>实现的所有用户命令所构成的集合常被人们称为</a:t>
            </a:r>
            <a:r>
              <a:rPr lang="en" altLang="zh-CN" sz="2100" b="1" dirty="0"/>
              <a:t>OS</a:t>
            </a:r>
            <a:r>
              <a:rPr lang="zh-CN" altLang="en-US" sz="2100" b="1" dirty="0"/>
              <a:t>的</a:t>
            </a:r>
            <a:r>
              <a:rPr lang="en" altLang="zh-CN" sz="2100" b="1" dirty="0">
                <a:solidFill>
                  <a:schemeClr val="bg2">
                    <a:lumMod val="50000"/>
                  </a:schemeClr>
                </a:solidFill>
              </a:rPr>
              <a:t>Interface(</a:t>
            </a:r>
            <a:r>
              <a:rPr lang="zh-CN" altLang="en-US" sz="2100" b="1" dirty="0">
                <a:solidFill>
                  <a:schemeClr val="bg2">
                    <a:lumMod val="50000"/>
                  </a:schemeClr>
                </a:solidFill>
              </a:rPr>
              <a:t>用户接口</a:t>
            </a:r>
            <a:r>
              <a:rPr lang="en-US" altLang="zh-CN" sz="2100" b="1" dirty="0">
                <a:solidFill>
                  <a:schemeClr val="bg2">
                    <a:lumMod val="50000"/>
                  </a:schemeClr>
                </a:solidFill>
              </a:rPr>
              <a:t>)</a:t>
            </a:r>
            <a:r>
              <a:rPr lang="zh-CN" altLang="en-US" sz="2100" b="1" dirty="0"/>
              <a:t>；有时也称为</a:t>
            </a:r>
            <a:r>
              <a:rPr lang="zh-CN" altLang="en-US" sz="2100" b="1" dirty="0">
                <a:solidFill>
                  <a:schemeClr val="bg2">
                    <a:lumMod val="50000"/>
                  </a:schemeClr>
                </a:solidFill>
              </a:rPr>
              <a:t>命令接口</a:t>
            </a:r>
            <a:r>
              <a:rPr lang="zh-CN" altLang="en-US" sz="2100" b="1" dirty="0"/>
              <a:t>。</a:t>
            </a:r>
          </a:p>
          <a:p>
            <a:pPr>
              <a:lnSpc>
                <a:spcPct val="150000"/>
              </a:lnSpc>
            </a:pPr>
            <a:r>
              <a:rPr lang="zh-CN" altLang="en-US" sz="2400" b="1" dirty="0"/>
              <a:t>应用软件需要的</a:t>
            </a:r>
            <a:r>
              <a:rPr lang="en" altLang="zh-CN" sz="2400" b="1" dirty="0">
                <a:solidFill>
                  <a:schemeClr val="bg2">
                    <a:lumMod val="50000"/>
                  </a:schemeClr>
                </a:solidFill>
              </a:rPr>
              <a:t>System Call(</a:t>
            </a:r>
            <a:r>
              <a:rPr lang="zh-CN" altLang="en-US" sz="2400" b="1" dirty="0">
                <a:solidFill>
                  <a:schemeClr val="bg2">
                    <a:lumMod val="50000"/>
                  </a:schemeClr>
                </a:solidFill>
              </a:rPr>
              <a:t>系统调用</a:t>
            </a:r>
            <a:r>
              <a:rPr lang="en-US" altLang="zh-CN" sz="2400" b="1" dirty="0">
                <a:solidFill>
                  <a:schemeClr val="bg2">
                    <a:lumMod val="50000"/>
                  </a:schemeClr>
                </a:solidFill>
              </a:rPr>
              <a:t>) </a:t>
            </a:r>
          </a:p>
          <a:p>
            <a:pPr lvl="2">
              <a:lnSpc>
                <a:spcPct val="150000"/>
              </a:lnSpc>
            </a:pPr>
            <a:r>
              <a:rPr lang="zh-CN" altLang="en-US" sz="2100" b="1" dirty="0"/>
              <a:t>由</a:t>
            </a:r>
            <a:r>
              <a:rPr lang="en" altLang="zh-CN" sz="2100" b="1" dirty="0"/>
              <a:t>OS</a:t>
            </a:r>
            <a:r>
              <a:rPr lang="zh-CN" altLang="en-US" sz="2100" b="1" dirty="0"/>
              <a:t>实现的所有系统调用所构成的集合被人们称为</a:t>
            </a:r>
            <a:r>
              <a:rPr lang="zh-CN" altLang="en-US" sz="2100" b="1" dirty="0">
                <a:solidFill>
                  <a:schemeClr val="bg2">
                    <a:lumMod val="50000"/>
                  </a:schemeClr>
                </a:solidFill>
              </a:rPr>
              <a:t>程序接口</a:t>
            </a:r>
            <a:r>
              <a:rPr lang="zh-CN" altLang="en-US" sz="2100" b="1" dirty="0"/>
              <a:t>或应用</a:t>
            </a:r>
            <a:r>
              <a:rPr lang="zh-CN" altLang="en-US" sz="2100" b="1" dirty="0">
                <a:solidFill>
                  <a:schemeClr val="bg2">
                    <a:lumMod val="50000"/>
                  </a:schemeClr>
                </a:solidFill>
              </a:rPr>
              <a:t>编程接口</a:t>
            </a:r>
            <a:r>
              <a:rPr lang="en-US" altLang="zh-CN" sz="2100" b="1" dirty="0">
                <a:solidFill>
                  <a:schemeClr val="bg2">
                    <a:lumMod val="50000"/>
                  </a:schemeClr>
                </a:solidFill>
              </a:rPr>
              <a:t>(</a:t>
            </a:r>
            <a:r>
              <a:rPr lang="en" altLang="zh-CN" sz="2100" b="1" dirty="0">
                <a:solidFill>
                  <a:schemeClr val="bg2">
                    <a:lumMod val="50000"/>
                  </a:schemeClr>
                </a:solidFill>
              </a:rPr>
              <a:t>Application Programming </a:t>
            </a:r>
            <a:r>
              <a:rPr lang="en" altLang="zh-CN" sz="2100" b="1" dirty="0" err="1">
                <a:solidFill>
                  <a:schemeClr val="bg2">
                    <a:lumMod val="50000"/>
                  </a:schemeClr>
                </a:solidFill>
              </a:rPr>
              <a:t>Interface,API</a:t>
            </a:r>
            <a:r>
              <a:rPr lang="en" altLang="zh-CN" sz="2100" b="1" dirty="0">
                <a:solidFill>
                  <a:schemeClr val="bg2">
                    <a:lumMod val="50000"/>
                  </a:schemeClr>
                </a:solidFill>
              </a:rPr>
              <a:t>)</a:t>
            </a:r>
            <a:r>
              <a:rPr lang="zh-CN" altLang="en" sz="2100" b="1" dirty="0"/>
              <a:t>。</a:t>
            </a:r>
          </a:p>
          <a:p>
            <a:pPr>
              <a:lnSpc>
                <a:spcPct val="150000"/>
              </a:lnSpc>
            </a:pPr>
            <a:endParaRPr lang="zh-CN" altLang="en-US" sz="2400" b="1" dirty="0"/>
          </a:p>
          <a:p>
            <a:pPr>
              <a:lnSpc>
                <a:spcPct val="150000"/>
              </a:lnSpc>
            </a:pPr>
            <a:endParaRPr lang="zh-CN" altLang="en-US" sz="2400" b="1" dirty="0"/>
          </a:p>
        </p:txBody>
      </p:sp>
    </p:spTree>
    <p:extLst>
      <p:ext uri="{BB962C8B-B14F-4D97-AF65-F5344CB8AC3E}">
        <p14:creationId xmlns:p14="http://schemas.microsoft.com/office/powerpoint/2010/main" val="125171025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E0499821-1860-4317-B87F-5040194FE431}"/>
              </a:ext>
            </a:extLst>
          </p:cNvPr>
          <p:cNvSpPr>
            <a:spLocks noGrp="1" noChangeArrowheads="1"/>
          </p:cNvSpPr>
          <p:nvPr>
            <p:ph idx="1"/>
          </p:nvPr>
        </p:nvSpPr>
        <p:spPr>
          <a:xfrm>
            <a:off x="466928" y="1355409"/>
            <a:ext cx="8269402" cy="4876800"/>
          </a:xfrm>
        </p:spPr>
        <p:txBody>
          <a:bodyPr>
            <a:normAutofit fontScale="92500" lnSpcReduction="10000"/>
          </a:bodyPr>
          <a:lstStyle/>
          <a:p>
            <a:pPr eaLnBrk="1" hangingPunct="1">
              <a:spcAft>
                <a:spcPct val="20000"/>
              </a:spcAft>
            </a:pPr>
            <a:r>
              <a:rPr kumimoji="1" lang="zh-CN" altLang="en-US" sz="2800" b="1" dirty="0">
                <a:latin typeface="微软雅黑" panose="020B0503020204020204" pitchFamily="34" charset="-122"/>
                <a:ea typeface="微软雅黑" panose="020B0503020204020204" pitchFamily="34" charset="-122"/>
              </a:rPr>
              <a:t>课程教材：</a:t>
            </a:r>
            <a:endParaRPr kumimoji="1" lang="en-US" altLang="zh-CN" sz="2800" b="1" dirty="0">
              <a:latin typeface="微软雅黑" panose="020B0503020204020204" pitchFamily="34" charset="-122"/>
              <a:ea typeface="微软雅黑" panose="020B0503020204020204" pitchFamily="34" charset="-122"/>
            </a:endParaRPr>
          </a:p>
          <a:p>
            <a:pPr lvl="1">
              <a:spcAft>
                <a:spcPct val="20000"/>
              </a:spcAft>
            </a:pPr>
            <a:r>
              <a:rPr kumimoji="1" lang="zh-CN" altLang="en-US" sz="2400" dirty="0"/>
              <a:t>计算机操作系统（慕课版），汤小丹等，人民邮电出版社，</a:t>
            </a:r>
            <a:r>
              <a:rPr kumimoji="1" lang="en-US" altLang="zh-CN" sz="2400" dirty="0"/>
              <a:t>2021</a:t>
            </a:r>
            <a:r>
              <a:rPr kumimoji="1" lang="zh-CN" altLang="en-US" sz="2400" dirty="0"/>
              <a:t>年</a:t>
            </a:r>
            <a:r>
              <a:rPr kumimoji="1" lang="en-US" altLang="zh-CN" sz="2400" dirty="0"/>
              <a:t>5</a:t>
            </a:r>
            <a:r>
              <a:rPr kumimoji="1" lang="zh-CN" altLang="en-US" sz="2400" dirty="0"/>
              <a:t>月</a:t>
            </a:r>
            <a:endParaRPr kumimoji="1" lang="en-US" altLang="zh-CN" sz="2400" dirty="0"/>
          </a:p>
          <a:p>
            <a:pPr lvl="1">
              <a:spcAft>
                <a:spcPct val="20000"/>
              </a:spcAft>
            </a:pPr>
            <a:r>
              <a:rPr kumimoji="1" lang="en-US" altLang="zh-CN" sz="2400" dirty="0">
                <a:latin typeface="微软雅黑" panose="020B0503020204020204" pitchFamily="34" charset="-122"/>
                <a:ea typeface="微软雅黑" panose="020B0503020204020204" pitchFamily="34" charset="-122"/>
              </a:rPr>
              <a:t>Linux</a:t>
            </a:r>
            <a:r>
              <a:rPr kumimoji="1" lang="zh-CN" altLang="en-US" sz="2400" dirty="0">
                <a:latin typeface="微软雅黑" panose="020B0503020204020204" pitchFamily="34" charset="-122"/>
                <a:ea typeface="微软雅黑" panose="020B0503020204020204" pitchFamily="34" charset="-122"/>
              </a:rPr>
              <a:t>操作系统应用编程，刘玓、陈佳、肖堃、丁熠，人民邮电出版社，</a:t>
            </a:r>
            <a:r>
              <a:rPr kumimoji="1" lang="en-US" altLang="zh-CN" sz="2400" dirty="0"/>
              <a:t> 2021</a:t>
            </a:r>
            <a:r>
              <a:rPr kumimoji="1" lang="zh-CN" altLang="en-US" sz="2400" dirty="0"/>
              <a:t>年</a:t>
            </a:r>
            <a:r>
              <a:rPr kumimoji="1" lang="en-US" altLang="zh-CN" sz="2400" dirty="0"/>
              <a:t>4</a:t>
            </a:r>
            <a:r>
              <a:rPr kumimoji="1" lang="zh-CN" altLang="en-US" sz="2400" dirty="0"/>
              <a:t>月</a:t>
            </a:r>
            <a:endParaRPr kumimoji="1" lang="en-US" altLang="zh-CN" sz="2400" dirty="0">
              <a:latin typeface="微软雅黑" panose="020B0503020204020204" pitchFamily="34" charset="-122"/>
              <a:ea typeface="微软雅黑" panose="020B0503020204020204" pitchFamily="34" charset="-122"/>
            </a:endParaRPr>
          </a:p>
          <a:p>
            <a:pPr eaLnBrk="1" hangingPunct="1">
              <a:spcAft>
                <a:spcPct val="20000"/>
              </a:spcAft>
            </a:pPr>
            <a:r>
              <a:rPr kumimoji="1" lang="zh-CN" altLang="en-US" sz="2800" b="1" dirty="0">
                <a:latin typeface="微软雅黑" panose="020B0503020204020204" pitchFamily="34" charset="-122"/>
                <a:ea typeface="微软雅黑" panose="020B0503020204020204" pitchFamily="34" charset="-122"/>
              </a:rPr>
              <a:t>参考书目：</a:t>
            </a:r>
          </a:p>
          <a:p>
            <a:pPr lvl="1" eaLnBrk="1" hangingPunct="1">
              <a:spcAft>
                <a:spcPct val="20000"/>
              </a:spcAft>
            </a:pPr>
            <a:r>
              <a:rPr kumimoji="1" lang="zh-CN" altLang="en-US" sz="2400" dirty="0">
                <a:latin typeface="微软雅黑" panose="020B0503020204020204" pitchFamily="34" charset="-122"/>
                <a:ea typeface="微软雅黑" panose="020B0503020204020204" pitchFamily="34" charset="-122"/>
              </a:rPr>
              <a:t>现代操作系统，</a:t>
            </a:r>
            <a:r>
              <a:rPr kumimoji="1" lang="en-US" altLang="zh-CN" sz="2400" dirty="0">
                <a:latin typeface="微软雅黑" panose="020B0503020204020204" pitchFamily="34" charset="-122"/>
                <a:ea typeface="微软雅黑" panose="020B0503020204020204" pitchFamily="34" charset="-122"/>
              </a:rPr>
              <a:t>Andrew </a:t>
            </a:r>
            <a:r>
              <a:rPr kumimoji="1" lang="en-US" altLang="zh-CN" sz="2400" dirty="0" err="1">
                <a:latin typeface="微软雅黑" panose="020B0503020204020204" pitchFamily="34" charset="-122"/>
                <a:ea typeface="微软雅黑" panose="020B0503020204020204" pitchFamily="34" charset="-122"/>
              </a:rPr>
              <a:t>S.Tanenbaum</a:t>
            </a:r>
            <a:r>
              <a:rPr kumimoji="1" lang="zh-CN" altLang="en-US" sz="2400" dirty="0">
                <a:latin typeface="微软雅黑" panose="020B0503020204020204" pitchFamily="34" charset="-122"/>
                <a:ea typeface="微软雅黑" panose="020B0503020204020204" pitchFamily="34" charset="-122"/>
              </a:rPr>
              <a:t>，</a:t>
            </a:r>
            <a:endParaRPr kumimoji="1" lang="en-US" altLang="zh-CN" sz="2400" dirty="0">
              <a:latin typeface="微软雅黑" panose="020B0503020204020204" pitchFamily="34" charset="-122"/>
              <a:ea typeface="微软雅黑" panose="020B0503020204020204" pitchFamily="34" charset="-122"/>
            </a:endParaRPr>
          </a:p>
          <a:p>
            <a:pPr marL="342900" lvl="1" indent="0" eaLnBrk="1" hangingPunct="1">
              <a:spcAft>
                <a:spcPct val="20000"/>
              </a:spcAft>
              <a:buNone/>
            </a:pP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陈向群译，机械工业出版社，</a:t>
            </a:r>
            <a:r>
              <a:rPr kumimoji="1" lang="en-US" altLang="zh-CN" sz="2400" dirty="0">
                <a:latin typeface="微软雅黑" panose="020B0503020204020204" pitchFamily="34" charset="-122"/>
                <a:ea typeface="微软雅黑" panose="020B0503020204020204" pitchFamily="34" charset="-122"/>
              </a:rPr>
              <a:t>2009.7</a:t>
            </a:r>
          </a:p>
          <a:p>
            <a:pPr lvl="1" eaLnBrk="1" hangingPunct="1">
              <a:spcAft>
                <a:spcPct val="20000"/>
              </a:spcAft>
            </a:pPr>
            <a:r>
              <a:rPr kumimoji="1" lang="en-US" altLang="zh-CN" sz="2400" dirty="0">
                <a:latin typeface="微软雅黑" panose="020B0503020204020204" pitchFamily="34" charset="-122"/>
                <a:ea typeface="微软雅黑" panose="020B0503020204020204" pitchFamily="34" charset="-122"/>
              </a:rPr>
              <a:t>Operating System Internals and Design principles, William Stallings , </a:t>
            </a:r>
            <a:r>
              <a:rPr kumimoji="1" lang="en-US" altLang="zh-CN" sz="2400" dirty="0" err="1">
                <a:latin typeface="微软雅黑" panose="020B0503020204020204" pitchFamily="34" charset="-122"/>
                <a:ea typeface="微软雅黑" panose="020B0503020204020204" pitchFamily="34" charset="-122"/>
              </a:rPr>
              <a:t>TsingHua</a:t>
            </a:r>
            <a:r>
              <a:rPr kumimoji="1" lang="en-US" altLang="zh-CN" sz="2400" dirty="0">
                <a:latin typeface="微软雅黑" panose="020B0503020204020204" pitchFamily="34" charset="-122"/>
                <a:ea typeface="微软雅黑" panose="020B0503020204020204" pitchFamily="34" charset="-122"/>
              </a:rPr>
              <a:t> University Press</a:t>
            </a:r>
          </a:p>
          <a:p>
            <a:pPr lvl="1" eaLnBrk="1" hangingPunct="1">
              <a:spcAft>
                <a:spcPct val="20000"/>
              </a:spcAft>
            </a:pPr>
            <a:r>
              <a:rPr kumimoji="1" lang="en-US" altLang="zh-CN" sz="2400" dirty="0">
                <a:latin typeface="微软雅黑" panose="020B0503020204020204" pitchFamily="34" charset="-122"/>
                <a:ea typeface="微软雅黑" panose="020B0503020204020204" pitchFamily="34" charset="-122"/>
              </a:rPr>
              <a:t>Applied Operating System Concepts , Abraham </a:t>
            </a:r>
            <a:r>
              <a:rPr kumimoji="1" lang="en-US" altLang="zh-CN" sz="2400" dirty="0" err="1">
                <a:latin typeface="微软雅黑" panose="020B0503020204020204" pitchFamily="34" charset="-122"/>
                <a:ea typeface="微软雅黑" panose="020B0503020204020204" pitchFamily="34" charset="-122"/>
              </a:rPr>
              <a:t>Silberschatz</a:t>
            </a:r>
            <a:r>
              <a:rPr kumimoji="1" lang="en-US" altLang="zh-CN" sz="2400" dirty="0">
                <a:latin typeface="微软雅黑" panose="020B0503020204020204" pitchFamily="34" charset="-122"/>
                <a:ea typeface="微软雅黑" panose="020B0503020204020204" pitchFamily="34" charset="-122"/>
              </a:rPr>
              <a:t> </a:t>
            </a:r>
            <a:r>
              <a:rPr kumimoji="1" lang="en-US" altLang="zh-CN" sz="2400" i="1" dirty="0">
                <a:latin typeface="微软雅黑" panose="020B0503020204020204" pitchFamily="34" charset="-122"/>
                <a:ea typeface="微软雅黑" panose="020B0503020204020204" pitchFamily="34" charset="-122"/>
              </a:rPr>
              <a:t>etc. , </a:t>
            </a:r>
            <a:r>
              <a:rPr kumimoji="1" lang="en-US" altLang="zh-CN" sz="2400" dirty="0">
                <a:latin typeface="微软雅黑" panose="020B0503020204020204" pitchFamily="34" charset="-122"/>
                <a:ea typeface="微软雅黑" panose="020B0503020204020204" pitchFamily="34" charset="-122"/>
              </a:rPr>
              <a:t>Higher Education Press</a:t>
            </a:r>
            <a:endParaRPr lang="en-US" altLang="zh-CN" sz="2400" dirty="0">
              <a:latin typeface="微软雅黑" panose="020B0503020204020204" pitchFamily="34" charset="-122"/>
              <a:ea typeface="微软雅黑" panose="020B0503020204020204" pitchFamily="34" charset="-122"/>
            </a:endParaRPr>
          </a:p>
        </p:txBody>
      </p:sp>
      <p:sp>
        <p:nvSpPr>
          <p:cNvPr id="10242" name="Rectangle 2">
            <a:extLst>
              <a:ext uri="{FF2B5EF4-FFF2-40B4-BE49-F238E27FC236}">
                <a16:creationId xmlns:a16="http://schemas.microsoft.com/office/drawing/2014/main" id="{71F86926-A0F6-42E2-9689-9712E2509526}"/>
              </a:ext>
            </a:extLst>
          </p:cNvPr>
          <p:cNvSpPr>
            <a:spLocks noGrp="1" noChangeArrowheads="1"/>
          </p:cNvSpPr>
          <p:nvPr>
            <p:ph type="title" idx="4294967295"/>
          </p:nvPr>
        </p:nvSpPr>
        <p:spPr>
          <a:xfrm>
            <a:off x="1633538" y="311150"/>
            <a:ext cx="7510462" cy="661988"/>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教材</a:t>
            </a:r>
            <a:r>
              <a:rPr lang="en-US" altLang="zh-CN" sz="3200" b="1" dirty="0">
                <a:solidFill>
                  <a:srgbClr val="4A66AC">
                    <a:lumMod val="75000"/>
                  </a:srgbClr>
                </a:solidFill>
                <a:latin typeface="微软雅黑" panose="020B0503020204020204" pitchFamily="34" charset="-122"/>
                <a:ea typeface="微软雅黑" panose="020B0503020204020204" pitchFamily="34" charset="-122"/>
              </a:rPr>
              <a:t>&amp;</a:t>
            </a:r>
            <a:r>
              <a:rPr lang="zh-CN" altLang="en-US" sz="3200" b="1" dirty="0">
                <a:solidFill>
                  <a:srgbClr val="4A66AC">
                    <a:lumMod val="75000"/>
                  </a:srgbClr>
                </a:solidFill>
                <a:latin typeface="微软雅黑" panose="020B0503020204020204" pitchFamily="34" charset="-122"/>
                <a:ea typeface="微软雅黑" panose="020B0503020204020204" pitchFamily="34" charset="-122"/>
              </a:rPr>
              <a:t>参考书籍</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idx="1"/>
          </p:nvPr>
        </p:nvSpPr>
        <p:spPr>
          <a:xfrm>
            <a:off x="880990" y="1523708"/>
            <a:ext cx="7776864" cy="2178844"/>
          </a:xfrm>
        </p:spPr>
        <p:txBody>
          <a:bodyPr/>
          <a:lstStyle/>
          <a:p>
            <a:pPr marL="279797" indent="-279797">
              <a:spcBef>
                <a:spcPts val="900"/>
              </a:spcBef>
            </a:pPr>
            <a:r>
              <a:rPr lang="zh-CN" altLang="en-US" sz="2400" dirty="0">
                <a:solidFill>
                  <a:srgbClr val="FF0000"/>
                </a:solidFill>
                <a:latin typeface="微软雅黑" panose="020B0503020204020204" pitchFamily="34" charset="-122"/>
                <a:ea typeface="微软雅黑" panose="020B0503020204020204" pitchFamily="34" charset="-122"/>
              </a:rPr>
              <a:t>操作系统是一个大型系统软件，其结构已经历了四代的变革：</a:t>
            </a:r>
          </a:p>
          <a:p>
            <a:pPr marL="279797" indent="-279797">
              <a:spcBef>
                <a:spcPts val="900"/>
              </a:spcBef>
              <a:buNone/>
            </a:pPr>
            <a:r>
              <a:rPr lang="zh-CN" altLang="en-US" sz="2400" dirty="0">
                <a:latin typeface="微软雅黑" panose="020B0503020204020204" pitchFamily="34" charset="-122"/>
                <a:ea typeface="微软雅黑" panose="020B0503020204020204" pitchFamily="34" charset="-122"/>
              </a:rPr>
              <a:t>     第一代的</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是无结构的</a:t>
            </a:r>
          </a:p>
          <a:p>
            <a:pPr marL="279797" indent="-279797">
              <a:spcBef>
                <a:spcPts val="900"/>
              </a:spcBef>
              <a:buNone/>
            </a:pPr>
            <a:r>
              <a:rPr lang="zh-CN" altLang="en-US" sz="2400" dirty="0">
                <a:latin typeface="微软雅黑" panose="020B0503020204020204" pitchFamily="34" charset="-122"/>
                <a:ea typeface="微软雅黑" panose="020B0503020204020204" pitchFamily="34" charset="-122"/>
              </a:rPr>
              <a:t>     第二代</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采用了模块式结构</a:t>
            </a:r>
          </a:p>
          <a:p>
            <a:pPr marL="279797" indent="-279797">
              <a:spcBef>
                <a:spcPts val="900"/>
              </a:spcBef>
              <a:buNone/>
            </a:pPr>
            <a:r>
              <a:rPr lang="zh-CN" altLang="en-US" sz="2400" dirty="0">
                <a:latin typeface="微软雅黑" panose="020B0503020204020204" pitchFamily="34" charset="-122"/>
                <a:ea typeface="微软雅黑" panose="020B0503020204020204" pitchFamily="34" charset="-122"/>
              </a:rPr>
              <a:t>     第三代是层次式结构</a:t>
            </a:r>
          </a:p>
          <a:p>
            <a:pPr marL="279797" indent="-279797">
              <a:spcBef>
                <a:spcPts val="900"/>
              </a:spcBef>
              <a:buNone/>
            </a:pPr>
            <a:r>
              <a:rPr lang="zh-CN" altLang="en-US" sz="2400" dirty="0">
                <a:latin typeface="微软雅黑" panose="020B0503020204020204" pitchFamily="34" charset="-122"/>
                <a:ea typeface="微软雅黑" panose="020B0503020204020204" pitchFamily="34" charset="-122"/>
              </a:rPr>
              <a:t>     现代</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结构是微内核结构</a:t>
            </a:r>
          </a:p>
        </p:txBody>
      </p:sp>
      <p:sp>
        <p:nvSpPr>
          <p:cNvPr id="96258" name="Rectangle 2"/>
          <p:cNvSpPr>
            <a:spLocks noGrp="1" noChangeArrowheads="1"/>
          </p:cNvSpPr>
          <p:nvPr>
            <p:ph type="title" idx="4294967295"/>
          </p:nvPr>
        </p:nvSpPr>
        <p:spPr>
          <a:xfrm>
            <a:off x="1205948" y="427038"/>
            <a:ext cx="4966252"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 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结构设计 </a:t>
            </a:r>
          </a:p>
        </p:txBody>
      </p:sp>
    </p:spTree>
    <p:extLst>
      <p:ext uri="{BB962C8B-B14F-4D97-AF65-F5344CB8AC3E}">
        <p14:creationId xmlns:p14="http://schemas.microsoft.com/office/powerpoint/2010/main" val="1425742319"/>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idx="1"/>
          </p:nvPr>
        </p:nvSpPr>
        <p:spPr>
          <a:xfrm>
            <a:off x="880989" y="1399351"/>
            <a:ext cx="8154906" cy="3394472"/>
          </a:xfrm>
        </p:spPr>
        <p:txBody>
          <a:bodyPr/>
          <a:lstStyle/>
          <a:p>
            <a:pPr>
              <a:lnSpc>
                <a:spcPct val="110000"/>
              </a:lnSpc>
              <a:spcBef>
                <a:spcPts val="900"/>
              </a:spcBef>
            </a:pPr>
            <a:r>
              <a:rPr lang="zh-CN" altLang="en-US" sz="2400" dirty="0">
                <a:latin typeface="微软雅黑" panose="020B0503020204020204" pitchFamily="34" charset="-122"/>
                <a:ea typeface="微软雅黑" panose="020B0503020204020204" pitchFamily="34" charset="-122"/>
              </a:rPr>
              <a:t>操作系统中增加了越来越多的功能，并且随着底层硬件更高的性能，更加通用，操作系统的大小和复杂性也随着增加。</a:t>
            </a:r>
          </a:p>
          <a:p>
            <a:pPr>
              <a:lnSpc>
                <a:spcPct val="110000"/>
              </a:lnSpc>
              <a:spcBef>
                <a:spcPts val="900"/>
              </a:spcBef>
            </a:pPr>
            <a:r>
              <a:rPr lang="zh-CN" altLang="en-US" sz="2400" dirty="0">
                <a:latin typeface="微软雅黑" panose="020B0503020204020204" pitchFamily="34" charset="-122"/>
                <a:ea typeface="微软雅黑" panose="020B0503020204020204" pitchFamily="34" charset="-122"/>
              </a:rPr>
              <a:t>为了控制该软件的复杂性，在开发</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时，先后引入了分解、模块化、抽象和隐蔽等方法。开发方法的不断发展，促进了</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结构的更新换代</a:t>
            </a:r>
            <a:r>
              <a:rPr lang="zh-CN" altLang="en-US" sz="2000" dirty="0">
                <a:latin typeface="微软雅黑" panose="020B0503020204020204" pitchFamily="34" charset="-122"/>
                <a:ea typeface="微软雅黑" panose="020B0503020204020204" pitchFamily="34" charset="-122"/>
              </a:rPr>
              <a:t>。 </a:t>
            </a:r>
          </a:p>
          <a:p>
            <a:pPr>
              <a:lnSpc>
                <a:spcPct val="110000"/>
              </a:lnSpc>
              <a:spcBef>
                <a:spcPts val="900"/>
              </a:spcBef>
              <a:buNone/>
            </a:pPr>
            <a:r>
              <a:rPr lang="zh-CN" altLang="en-US" sz="1800" dirty="0">
                <a:latin typeface="黑体" panose="02010609060101010101" pitchFamily="49" charset="-122"/>
              </a:rPr>
              <a:t> </a:t>
            </a:r>
          </a:p>
        </p:txBody>
      </p:sp>
      <p:sp>
        <p:nvSpPr>
          <p:cNvPr id="97282" name="Rectangle 2"/>
          <p:cNvSpPr>
            <a:spLocks noGrp="1" noChangeArrowheads="1"/>
          </p:cNvSpPr>
          <p:nvPr>
            <p:ph type="title" idx="4294967295"/>
          </p:nvPr>
        </p:nvSpPr>
        <p:spPr>
          <a:xfrm>
            <a:off x="1219200" y="384175"/>
            <a:ext cx="4953000" cy="701675"/>
          </a:xfrm>
          <a:prstGeom prst="rect">
            <a:avLst/>
          </a:prstGeom>
        </p:spPr>
        <p:txBody>
          <a:bodyPr/>
          <a:lstStyle/>
          <a:p>
            <a:pPr eaLnBrk="1" hangingPunct="1">
              <a:defRPr/>
            </a:pP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传统的操作系统结构</a:t>
            </a:r>
            <a:r>
              <a:rPr lang="zh-CN" altLang="en-US" dirty="0"/>
              <a:t> </a:t>
            </a:r>
          </a:p>
        </p:txBody>
      </p:sp>
    </p:spTree>
    <p:extLst>
      <p:ext uri="{BB962C8B-B14F-4D97-AF65-F5344CB8AC3E}">
        <p14:creationId xmlns:p14="http://schemas.microsoft.com/office/powerpoint/2010/main" val="828622207"/>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idx="1"/>
          </p:nvPr>
        </p:nvSpPr>
        <p:spPr>
          <a:xfrm>
            <a:off x="730300" y="1508760"/>
            <a:ext cx="8100900" cy="3771900"/>
          </a:xfrm>
        </p:spPr>
        <p:txBody>
          <a:bodyPr/>
          <a:lstStyle/>
          <a:p>
            <a:pPr algn="just" eaLnBrk="1" hangingPunct="1"/>
            <a:r>
              <a:rPr lang="zh-CN" altLang="en-US" sz="2400" dirty="0">
                <a:latin typeface="微软雅黑" panose="020B0503020204020204" pitchFamily="34" charset="-122"/>
                <a:ea typeface="微软雅黑" panose="020B0503020204020204" pitchFamily="34" charset="-122"/>
              </a:rPr>
              <a:t>在早期开发操作系统时，设计者只是把他的注意力放在功能的实现和获得高的效率上，缺乏首尾一致的设计思想。</a:t>
            </a:r>
          </a:p>
          <a:p>
            <a:pPr algn="just" eaLnBrk="1" hangingPunct="1"/>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是为数众多的一组过程的集合，各过程之间可以相互调用，在操作系统内部不存在任何结构，因此，有人把它称为整体系统结构。</a:t>
            </a:r>
          </a:p>
          <a:p>
            <a:pPr algn="just" eaLnBrk="1" hangingPunct="1"/>
            <a:r>
              <a:rPr lang="zh-CN" altLang="en-US" sz="2400" dirty="0">
                <a:solidFill>
                  <a:srgbClr val="FF0000"/>
                </a:solidFill>
                <a:latin typeface="微软雅黑" panose="020B0503020204020204" pitchFamily="34" charset="-122"/>
                <a:ea typeface="微软雅黑" panose="020B0503020204020204" pitchFamily="34" charset="-122"/>
              </a:rPr>
              <a:t>缺陷：</a:t>
            </a:r>
          </a:p>
          <a:p>
            <a:pPr lvl="1" algn="just" eaLnBrk="1" hangingPunct="1"/>
            <a:r>
              <a:rPr lang="zh-CN" altLang="en-US" sz="2400" dirty="0">
                <a:latin typeface="微软雅黑" panose="020B0503020204020204" pitchFamily="34" charset="-122"/>
                <a:ea typeface="微软雅黑" panose="020B0503020204020204" pitchFamily="34" charset="-122"/>
              </a:rPr>
              <a:t>设计出的操作系统既庞大又杂乱，缺乏清晰的程序结构。</a:t>
            </a:r>
          </a:p>
          <a:p>
            <a:pPr lvl="1" algn="just" eaLnBrk="1" hangingPunct="1"/>
            <a:r>
              <a:rPr lang="zh-CN" altLang="en-US" sz="2400" dirty="0">
                <a:latin typeface="微软雅黑" panose="020B0503020204020204" pitchFamily="34" charset="-122"/>
                <a:ea typeface="微软雅黑" panose="020B0503020204020204" pitchFamily="34" charset="-122"/>
              </a:rPr>
              <a:t>编制出的程序错误很多，给调试工作带来很多困难；增加了维护人员的负担。</a:t>
            </a:r>
          </a:p>
        </p:txBody>
      </p:sp>
      <p:sp>
        <p:nvSpPr>
          <p:cNvPr id="98306" name="Rectangle 2"/>
          <p:cNvSpPr>
            <a:spLocks noGrp="1" noChangeArrowheads="1"/>
          </p:cNvSpPr>
          <p:nvPr>
            <p:ph type="title" idx="4294967295"/>
          </p:nvPr>
        </p:nvSpPr>
        <p:spPr>
          <a:xfrm>
            <a:off x="1152938" y="449263"/>
            <a:ext cx="4293705" cy="639762"/>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无结构操作系统</a:t>
            </a:r>
          </a:p>
        </p:txBody>
      </p:sp>
    </p:spTree>
    <p:extLst>
      <p:ext uri="{BB962C8B-B14F-4D97-AF65-F5344CB8AC3E}">
        <p14:creationId xmlns:p14="http://schemas.microsoft.com/office/powerpoint/2010/main" val="221982254"/>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idx="1"/>
          </p:nvPr>
        </p:nvSpPr>
        <p:spPr>
          <a:xfrm>
            <a:off x="758436" y="1636248"/>
            <a:ext cx="8100900" cy="2340564"/>
          </a:xfrm>
        </p:spPr>
        <p:txBody>
          <a:bodyPr/>
          <a:lstStyle/>
          <a:p>
            <a:pPr eaLnBrk="1" hangingPunct="1">
              <a:lnSpc>
                <a:spcPct val="120000"/>
              </a:lnSpc>
              <a:spcBef>
                <a:spcPct val="50000"/>
              </a:spcBef>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模块化结构（模块</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接口法） </a:t>
            </a:r>
          </a:p>
          <a:p>
            <a:pPr eaLnBrk="1" hangingPunct="1">
              <a:lnSpc>
                <a:spcPct val="120000"/>
              </a:lnSpc>
              <a:spcBef>
                <a:spcPct val="50000"/>
              </a:spcBef>
            </a:pPr>
            <a:r>
              <a:rPr lang="zh-CN" altLang="en-US" sz="2400" dirty="0">
                <a:latin typeface="微软雅黑" panose="020B0503020204020204" pitchFamily="34" charset="-122"/>
                <a:ea typeface="微软雅黑" panose="020B0503020204020204" pitchFamily="34" charset="-122"/>
              </a:rPr>
              <a:t>使用分块结构的系统包含若干</a:t>
            </a:r>
            <a:r>
              <a:rPr lang="en-US" altLang="zh-CN" sz="2400" u="sng" dirty="0">
                <a:solidFill>
                  <a:srgbClr val="FF0000"/>
                </a:solidFill>
                <a:latin typeface="微软雅黑" panose="020B0503020204020204" pitchFamily="34" charset="-122"/>
                <a:ea typeface="微软雅黑" panose="020B0503020204020204" pitchFamily="34" charset="-122"/>
              </a:rPr>
              <a:t>module</a:t>
            </a:r>
            <a:r>
              <a:rPr lang="zh-CN" altLang="en-US" sz="2400" dirty="0">
                <a:latin typeface="微软雅黑" panose="020B0503020204020204" pitchFamily="34" charset="-122"/>
                <a:ea typeface="微软雅黑" panose="020B0503020204020204" pitchFamily="34" charset="-122"/>
              </a:rPr>
              <a:t>（模块）；其中，每一块实现一组基本概念以及与其相关的基本属性。</a:t>
            </a:r>
          </a:p>
          <a:p>
            <a:pPr eaLnBrk="1" hangingPunct="1">
              <a:lnSpc>
                <a:spcPct val="120000"/>
              </a:lnSpc>
              <a:spcBef>
                <a:spcPct val="50000"/>
              </a:spcBef>
            </a:pPr>
            <a:r>
              <a:rPr lang="zh-CN" altLang="en-US" sz="2400" dirty="0">
                <a:latin typeface="微软雅黑" panose="020B0503020204020204" pitchFamily="34" charset="-122"/>
                <a:ea typeface="微软雅黑" panose="020B0503020204020204" pitchFamily="34" charset="-122"/>
              </a:rPr>
              <a:t>块与块之间的</a:t>
            </a:r>
            <a:r>
              <a:rPr lang="zh-CN" altLang="en-US" sz="2400" dirty="0">
                <a:solidFill>
                  <a:srgbClr val="FF0000"/>
                </a:solidFill>
                <a:latin typeface="微软雅黑" panose="020B0503020204020204" pitchFamily="34" charset="-122"/>
                <a:ea typeface="微软雅黑" panose="020B0503020204020204" pitchFamily="34" charset="-122"/>
              </a:rPr>
              <a:t>相互关系</a:t>
            </a:r>
            <a:r>
              <a:rPr lang="zh-CN" altLang="en-US" sz="2400" dirty="0">
                <a:latin typeface="微软雅黑" panose="020B0503020204020204" pitchFamily="34" charset="-122"/>
                <a:ea typeface="微软雅黑" panose="020B0503020204020204" pitchFamily="34" charset="-122"/>
              </a:rPr>
              <a:t>：</a:t>
            </a:r>
          </a:p>
          <a:p>
            <a:pPr eaLnBrk="1" hangingPunct="1">
              <a:lnSpc>
                <a:spcPct val="120000"/>
              </a:lnSpc>
              <a:spcBef>
                <a:spcPct val="50000"/>
              </a:spcBef>
              <a:buFont typeface="Wingdings" panose="05000000000000000000" pitchFamily="2" charset="2"/>
              <a:buNone/>
            </a:pPr>
            <a:r>
              <a:rPr lang="zh-CN" altLang="en-US" sz="2400" dirty="0">
                <a:solidFill>
                  <a:srgbClr val="FF0000"/>
                </a:solidFill>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所有各块的实现均可以任意引用其它各块所提供的概念及属性。</a:t>
            </a:r>
          </a:p>
        </p:txBody>
      </p:sp>
      <p:sp>
        <p:nvSpPr>
          <p:cNvPr id="99330" name="Rectangle 2"/>
          <p:cNvSpPr>
            <a:spLocks noGrp="1" noChangeArrowheads="1"/>
          </p:cNvSpPr>
          <p:nvPr>
            <p:ph type="title" idx="4294967295"/>
          </p:nvPr>
        </p:nvSpPr>
        <p:spPr>
          <a:xfrm>
            <a:off x="1139686" y="412750"/>
            <a:ext cx="5032513" cy="701675"/>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模块化</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spTree>
    <p:extLst>
      <p:ext uri="{BB962C8B-B14F-4D97-AF65-F5344CB8AC3E}">
        <p14:creationId xmlns:p14="http://schemas.microsoft.com/office/powerpoint/2010/main" val="676648139"/>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7"/>
          <p:cNvSpPr>
            <a:spLocks noGrp="1" noChangeArrowheads="1"/>
          </p:cNvSpPr>
          <p:nvPr>
            <p:ph type="title" idx="4294967295"/>
          </p:nvPr>
        </p:nvSpPr>
        <p:spPr>
          <a:xfrm>
            <a:off x="1166191" y="370923"/>
            <a:ext cx="6172200"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模块化</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sp>
        <p:nvSpPr>
          <p:cNvPr id="114691" name="Text Box 38"/>
          <p:cNvSpPr txBox="1">
            <a:spLocks noChangeArrowheads="1"/>
          </p:cNvSpPr>
          <p:nvPr/>
        </p:nvSpPr>
        <p:spPr bwMode="auto">
          <a:xfrm>
            <a:off x="3412295" y="4623875"/>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FontTx/>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1-4</a:t>
            </a:r>
            <a:r>
              <a:rPr lang="zh-CN" altLang="en-US" sz="2000" dirty="0">
                <a:latin typeface="仿宋" panose="02010609060101010101" pitchFamily="49" charset="-122"/>
                <a:ea typeface="仿宋" panose="02010609060101010101" pitchFamily="49" charset="-122"/>
              </a:rPr>
              <a:t> 模块化操作系统结构 </a:t>
            </a:r>
          </a:p>
        </p:txBody>
      </p:sp>
      <p:graphicFrame>
        <p:nvGraphicFramePr>
          <p:cNvPr id="114692" name="Object 39"/>
          <p:cNvGraphicFramePr>
            <a:graphicFrameLocks noChangeAspect="1"/>
          </p:cNvGraphicFramePr>
          <p:nvPr>
            <p:extLst>
              <p:ext uri="{D42A27DB-BD31-4B8C-83A1-F6EECF244321}">
                <p14:modId xmlns:p14="http://schemas.microsoft.com/office/powerpoint/2010/main" val="2416025661"/>
              </p:ext>
            </p:extLst>
          </p:nvPr>
        </p:nvGraphicFramePr>
        <p:xfrm>
          <a:off x="988483" y="1883954"/>
          <a:ext cx="6858000" cy="2519363"/>
        </p:xfrm>
        <a:graphic>
          <a:graphicData uri="http://schemas.openxmlformats.org/presentationml/2006/ole">
            <mc:AlternateContent xmlns:mc="http://schemas.openxmlformats.org/markup-compatibility/2006">
              <mc:Choice xmlns:v="urn:schemas-microsoft-com:vml" Requires="v">
                <p:oleObj name="VISIO" r:id="rId2" imgW="4099560" imgH="1508760" progId="Visio.Drawing.4">
                  <p:embed/>
                </p:oleObj>
              </mc:Choice>
              <mc:Fallback>
                <p:oleObj name="VISIO" r:id="rId2" imgW="4099560" imgH="1508760" progId="Visio.Drawing.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83" y="1883954"/>
                        <a:ext cx="6858000"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92389658"/>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idx="1"/>
          </p:nvPr>
        </p:nvSpPr>
        <p:spPr>
          <a:xfrm>
            <a:off x="816972" y="1480626"/>
            <a:ext cx="8046894" cy="2721749"/>
          </a:xfrm>
        </p:spPr>
        <p:txBody>
          <a:bodyPr>
            <a:noAutofit/>
          </a:bodyPr>
          <a:lstStyle/>
          <a:p>
            <a:pPr algn="just" eaLnBrk="1" hangingPunct="1">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模块化</a:t>
            </a:r>
            <a:r>
              <a:rPr lang="en-US" altLang="zh-CN" sz="2400" dirty="0">
                <a:solidFill>
                  <a:srgbClr val="FF0000"/>
                </a:solidFill>
                <a:latin typeface="微软雅黑" panose="020B0503020204020204" pitchFamily="34" charset="-122"/>
                <a:ea typeface="微软雅黑" panose="020B0503020204020204" pitchFamily="34" charset="-122"/>
              </a:rPr>
              <a:t>OS</a:t>
            </a:r>
            <a:r>
              <a:rPr lang="zh-CN" altLang="en-US" sz="2400" dirty="0">
                <a:solidFill>
                  <a:srgbClr val="FF0000"/>
                </a:solidFill>
                <a:latin typeface="微软雅黑" panose="020B0503020204020204" pitchFamily="34" charset="-122"/>
                <a:ea typeface="微软雅黑" panose="020B0503020204020204" pitchFamily="34" charset="-122"/>
              </a:rPr>
              <a:t>的优缺点</a:t>
            </a:r>
          </a:p>
          <a:p>
            <a:pPr algn="just" eaLnBrk="1" hangingPunct="1">
              <a:buFont typeface="Wingdings" panose="05000000000000000000" pitchFamily="2" charset="2"/>
              <a:buNone/>
            </a:pPr>
            <a:r>
              <a:rPr lang="zh-CN" altLang="en-US" sz="2400" dirty="0">
                <a:solidFill>
                  <a:srgbClr val="FF0000"/>
                </a:solidFill>
                <a:latin typeface="微软雅黑" panose="020B0503020204020204" pitchFamily="34" charset="-122"/>
                <a:ea typeface="微软雅黑" panose="020B0503020204020204" pitchFamily="34" charset="-122"/>
              </a:rPr>
              <a:t>   优点：</a:t>
            </a:r>
          </a:p>
          <a:p>
            <a:pPr algn="just" eaLnBrk="1" hangingPunct="1">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①提高了</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设计的正确性、可理解性和可维护性。</a:t>
            </a:r>
          </a:p>
          <a:p>
            <a:pPr algn="just" eaLnBrk="1" hangingPunct="1">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②增强了</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的可适应性。</a:t>
            </a:r>
          </a:p>
          <a:p>
            <a:pPr algn="just" eaLnBrk="1" hangingPunct="1">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③加速了</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的开发过程。</a:t>
            </a:r>
          </a:p>
          <a:p>
            <a:pPr algn="just" eaLnBrk="1" hangingPunct="1">
              <a:buFont typeface="Wingdings" panose="05000000000000000000" pitchFamily="2" charset="2"/>
              <a:buNone/>
            </a:pPr>
            <a:r>
              <a:rPr lang="zh-CN" altLang="en-US" sz="2400" dirty="0">
                <a:solidFill>
                  <a:schemeClr val="accent2"/>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缺点</a:t>
            </a:r>
            <a:r>
              <a:rPr lang="en-US" altLang="zh-CN" sz="2400" dirty="0">
                <a:solidFill>
                  <a:srgbClr val="FF0000"/>
                </a:solidFill>
                <a:latin typeface="微软雅黑" panose="020B0503020204020204" pitchFamily="34" charset="-122"/>
                <a:ea typeface="微软雅黑" panose="020B0503020204020204" pitchFamily="34" charset="-122"/>
              </a:rPr>
              <a:t>:</a:t>
            </a:r>
          </a:p>
          <a:p>
            <a:pPr algn="just" eaLnBrk="1" hangingPunct="1">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① </a:t>
            </a:r>
            <a:r>
              <a:rPr lang="zh-CN" altLang="en-US" sz="2400" dirty="0">
                <a:latin typeface="微软雅黑" panose="020B0503020204020204" pitchFamily="34" charset="-122"/>
                <a:ea typeface="微软雅黑" panose="020B0503020204020204" pitchFamily="34" charset="-122"/>
              </a:rPr>
              <a:t>对模块的划分及对接口的规定要精确描述很困难。</a:t>
            </a:r>
          </a:p>
          <a:p>
            <a:pPr algn="just" eaLnBrk="1" hangingPunct="1">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②从功能观点来划分模块时，未能将共享资源和独占资源加以区别。</a:t>
            </a:r>
          </a:p>
        </p:txBody>
      </p:sp>
      <p:sp>
        <p:nvSpPr>
          <p:cNvPr id="4" name="Rectangle 37"/>
          <p:cNvSpPr txBox="1">
            <a:spLocks noChangeArrowheads="1"/>
          </p:cNvSpPr>
          <p:nvPr/>
        </p:nvSpPr>
        <p:spPr>
          <a:xfrm>
            <a:off x="1152939" y="384152"/>
            <a:ext cx="5942454"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模块化</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spTree>
    <p:extLst>
      <p:ext uri="{BB962C8B-B14F-4D97-AF65-F5344CB8AC3E}">
        <p14:creationId xmlns:p14="http://schemas.microsoft.com/office/powerpoint/2010/main" val="17558820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idx="1"/>
          </p:nvPr>
        </p:nvSpPr>
        <p:spPr>
          <a:xfrm>
            <a:off x="796546" y="1325881"/>
            <a:ext cx="7830870" cy="2613422"/>
          </a:xfrm>
        </p:spPr>
        <p:txBody>
          <a:bodyPr/>
          <a:lstStyle/>
          <a:p>
            <a:pPr>
              <a:lnSpc>
                <a:spcPct val="150000"/>
              </a:lnSpc>
              <a:spcBef>
                <a:spcPts val="900"/>
              </a:spcBef>
            </a:pPr>
            <a:r>
              <a:rPr lang="zh-CN" altLang="en-US" sz="2400" dirty="0">
                <a:latin typeface="微软雅黑" panose="020B0503020204020204" pitchFamily="34" charset="-122"/>
                <a:ea typeface="微软雅黑" panose="020B0503020204020204" pitchFamily="34" charset="-122"/>
              </a:rPr>
              <a:t>使用分层系统结构包含若干</a:t>
            </a:r>
            <a:r>
              <a:rPr lang="en-US" altLang="zh-CN" sz="2400" dirty="0">
                <a:solidFill>
                  <a:srgbClr val="FF0000"/>
                </a:solidFill>
                <a:latin typeface="微软雅黑" panose="020B0503020204020204" pitchFamily="34" charset="-122"/>
                <a:ea typeface="微软雅黑" panose="020B0503020204020204" pitchFamily="34" charset="-122"/>
              </a:rPr>
              <a:t>layer</a:t>
            </a:r>
            <a:r>
              <a:rPr lang="zh-CN" altLang="en-US" sz="2400" dirty="0">
                <a:solidFill>
                  <a:srgbClr val="FF0000"/>
                </a:solidFill>
                <a:latin typeface="微软雅黑" panose="020B0503020204020204" pitchFamily="34" charset="-122"/>
                <a:ea typeface="微软雅黑" panose="020B0503020204020204" pitchFamily="34" charset="-122"/>
              </a:rPr>
              <a:t>（层）</a:t>
            </a:r>
            <a:r>
              <a:rPr lang="zh-CN" altLang="en-US" sz="2400" dirty="0">
                <a:latin typeface="微软雅黑" panose="020B0503020204020204" pitchFamily="34" charset="-122"/>
                <a:ea typeface="微软雅黑" panose="020B0503020204020204" pitchFamily="34" charset="-122"/>
              </a:rPr>
              <a:t>；其中，每一层实现一组基本概念以及与其相关的基本属性。</a:t>
            </a:r>
          </a:p>
          <a:p>
            <a:pPr>
              <a:lnSpc>
                <a:spcPct val="150000"/>
              </a:lnSpc>
              <a:spcBef>
                <a:spcPts val="900"/>
              </a:spcBef>
              <a:buClr>
                <a:schemeClr val="tx1"/>
              </a:buClr>
              <a:buFontTx/>
              <a:buChar char="•"/>
            </a:pPr>
            <a:r>
              <a:rPr lang="zh-CN" altLang="en-US" sz="2400" dirty="0">
                <a:latin typeface="微软雅黑" panose="020B0503020204020204" pitchFamily="34" charset="-122"/>
                <a:ea typeface="微软雅黑" panose="020B0503020204020204" pitchFamily="34" charset="-122"/>
              </a:rPr>
              <a:t>层与层之间的</a:t>
            </a:r>
            <a:r>
              <a:rPr lang="zh-CN" altLang="en-US" sz="2400" dirty="0">
                <a:solidFill>
                  <a:srgbClr val="FF0000"/>
                </a:solidFill>
                <a:latin typeface="微软雅黑" panose="020B0503020204020204" pitchFamily="34" charset="-122"/>
                <a:ea typeface="微软雅黑" panose="020B0503020204020204" pitchFamily="34" charset="-122"/>
              </a:rPr>
              <a:t>相互关系</a:t>
            </a:r>
            <a:r>
              <a:rPr lang="zh-CN" altLang="en-US" sz="2400" dirty="0">
                <a:latin typeface="微软雅黑" panose="020B0503020204020204" pitchFamily="34" charset="-122"/>
                <a:ea typeface="微软雅黑" panose="020B0503020204020204" pitchFamily="34" charset="-122"/>
              </a:rPr>
              <a:t>：</a:t>
            </a:r>
          </a:p>
          <a:p>
            <a:pPr>
              <a:lnSpc>
                <a:spcPct val="150000"/>
              </a:lnSpc>
              <a:spcBef>
                <a:spcPts val="900"/>
              </a:spcBef>
              <a:buClr>
                <a:schemeClr val="tx1"/>
              </a:buClr>
              <a:buNone/>
            </a:pPr>
            <a:r>
              <a:rPr lang="zh-CN" altLang="en-US" sz="2400" dirty="0">
                <a:solidFill>
                  <a:schemeClr val="accent2"/>
                </a:solidFill>
                <a:latin typeface="微软雅黑" panose="020B0503020204020204" pitchFamily="34" charset="-122"/>
                <a:ea typeface="微软雅黑" panose="020B0503020204020204" pitchFamily="34" charset="-122"/>
              </a:rPr>
              <a:t>   </a:t>
            </a:r>
            <a:r>
              <a:rPr lang="en-US" altLang="zh-CN" sz="2400" dirty="0">
                <a:solidFill>
                  <a:schemeClr val="accent2"/>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所有各层的</a:t>
            </a:r>
            <a:r>
              <a:rPr lang="zh-CN" altLang="en-US" sz="2400" dirty="0">
                <a:solidFill>
                  <a:srgbClr val="FF0000"/>
                </a:solidFill>
                <a:latin typeface="微软雅黑" panose="020B0503020204020204" pitchFamily="34" charset="-122"/>
                <a:ea typeface="微软雅黑" panose="020B0503020204020204" pitchFamily="34" charset="-122"/>
              </a:rPr>
              <a:t>实现不依赖其以上各层</a:t>
            </a:r>
            <a:r>
              <a:rPr lang="zh-CN" altLang="en-US" sz="2400" dirty="0">
                <a:latin typeface="微软雅黑" panose="020B0503020204020204" pitchFamily="34" charset="-122"/>
                <a:ea typeface="微软雅黑" panose="020B0503020204020204" pitchFamily="34" charset="-122"/>
              </a:rPr>
              <a:t>所提供的概念及其属性，只依赖其直接下层所提供的概念及属性；</a:t>
            </a:r>
          </a:p>
          <a:p>
            <a:pPr>
              <a:lnSpc>
                <a:spcPct val="150000"/>
              </a:lnSpc>
              <a:spcBef>
                <a:spcPts val="900"/>
              </a:spcBef>
              <a:buClr>
                <a:schemeClr val="tx1"/>
              </a:buClr>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每一层均</a:t>
            </a:r>
            <a:r>
              <a:rPr lang="zh-CN" altLang="en-US" sz="2400" dirty="0">
                <a:solidFill>
                  <a:srgbClr val="FF0000"/>
                </a:solidFill>
                <a:latin typeface="微软雅黑" panose="020B0503020204020204" pitchFamily="34" charset="-122"/>
                <a:ea typeface="微软雅黑" panose="020B0503020204020204" pitchFamily="34" charset="-122"/>
              </a:rPr>
              <a:t>对其上各层隐藏</a:t>
            </a:r>
            <a:r>
              <a:rPr lang="zh-CN" altLang="en-US" sz="2400" dirty="0">
                <a:latin typeface="微软雅黑" panose="020B0503020204020204" pitchFamily="34" charset="-122"/>
                <a:ea typeface="微软雅黑" panose="020B0503020204020204" pitchFamily="34" charset="-122"/>
              </a:rPr>
              <a:t>其下各层的存在。</a:t>
            </a:r>
          </a:p>
        </p:txBody>
      </p:sp>
      <p:sp>
        <p:nvSpPr>
          <p:cNvPr id="102402" name="Rectangle 2"/>
          <p:cNvSpPr>
            <a:spLocks noGrp="1" noChangeArrowheads="1"/>
          </p:cNvSpPr>
          <p:nvPr>
            <p:ph type="title" idx="4294967295"/>
          </p:nvPr>
        </p:nvSpPr>
        <p:spPr>
          <a:xfrm>
            <a:off x="1152938" y="434975"/>
            <a:ext cx="5019261" cy="744538"/>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1.5.3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分层式</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spTree>
    <p:extLst>
      <p:ext uri="{BB962C8B-B14F-4D97-AF65-F5344CB8AC3E}">
        <p14:creationId xmlns:p14="http://schemas.microsoft.com/office/powerpoint/2010/main" val="468380036"/>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idx="1"/>
          </p:nvPr>
        </p:nvSpPr>
        <p:spPr>
          <a:xfrm>
            <a:off x="768448" y="1464048"/>
            <a:ext cx="8100900" cy="2916677"/>
          </a:xfrm>
        </p:spPr>
        <p:txBody>
          <a:bodyPr/>
          <a:lstStyle/>
          <a:p>
            <a:pPr marL="496491" indent="-496491" algn="just"/>
            <a:r>
              <a:rPr lang="zh-CN" altLang="en-US" sz="2400" dirty="0">
                <a:solidFill>
                  <a:srgbClr val="FF0000"/>
                </a:solidFill>
                <a:latin typeface="微软雅黑" panose="020B0503020204020204" pitchFamily="34" charset="-122"/>
                <a:ea typeface="微软雅黑" panose="020B0503020204020204" pitchFamily="34" charset="-122"/>
              </a:rPr>
              <a:t>层次的设置时应考虑的几个因素</a:t>
            </a:r>
          </a:p>
          <a:p>
            <a:pPr marL="496491" indent="-496491" algn="just">
              <a:buNone/>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）程序嵌套</a:t>
            </a:r>
            <a:r>
              <a:rPr lang="zh-CN" altLang="en-US" sz="2400" dirty="0">
                <a:latin typeface="微软雅黑" panose="020B0503020204020204" pitchFamily="34" charset="-122"/>
                <a:ea typeface="微软雅黑" panose="020B0503020204020204" pitchFamily="34" charset="-122"/>
              </a:rPr>
              <a:t>。通常</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的每个功能的实现，并非是只用一个程序便能完成的，而是要经由若干个软件层才有可能完成，因此在考虑实现</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时，每个功能可能形成的程序嵌套。 </a:t>
            </a:r>
          </a:p>
          <a:p>
            <a:pPr marL="496491" indent="-496491" algn="just">
              <a:buNone/>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）运行频率</a:t>
            </a:r>
            <a:r>
              <a:rPr lang="zh-CN" altLang="en-US" sz="2400" dirty="0">
                <a:latin typeface="微软雅黑" panose="020B0503020204020204" pitchFamily="34" charset="-122"/>
                <a:ea typeface="微软雅黑" panose="020B0503020204020204" pitchFamily="34" charset="-122"/>
              </a:rPr>
              <a:t>。将那些经常活跃的模块放在最接近硬件的层 。</a:t>
            </a:r>
          </a:p>
          <a:p>
            <a:pPr marL="496491" indent="-496491" algn="just">
              <a:buNone/>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）公用模块</a:t>
            </a:r>
            <a:r>
              <a:rPr lang="zh-CN" altLang="en-US" sz="2400" dirty="0">
                <a:latin typeface="微软雅黑" panose="020B0503020204020204" pitchFamily="34" charset="-122"/>
                <a:ea typeface="微软雅黑" panose="020B0503020204020204" pitchFamily="34" charset="-122"/>
              </a:rPr>
              <a:t>。把供多种资源管理程序调用的公用模块，设置在最低层， 以便调用。</a:t>
            </a:r>
          </a:p>
          <a:p>
            <a:pPr marL="496491" indent="-496491" algn="just">
              <a:buNone/>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4</a:t>
            </a:r>
            <a:r>
              <a:rPr lang="zh-CN" altLang="en-US" sz="2400" dirty="0">
                <a:solidFill>
                  <a:srgbClr val="FF0000"/>
                </a:solidFill>
                <a:latin typeface="微软雅黑" panose="020B0503020204020204" pitchFamily="34" charset="-122"/>
                <a:ea typeface="微软雅黑" panose="020B0503020204020204" pitchFamily="34" charset="-122"/>
              </a:rPr>
              <a:t>）用户接口</a:t>
            </a:r>
            <a:r>
              <a:rPr lang="zh-CN" altLang="en-US" sz="2400" dirty="0">
                <a:latin typeface="微软雅黑" panose="020B0503020204020204" pitchFamily="34" charset="-122"/>
                <a:ea typeface="微软雅黑" panose="020B0503020204020204" pitchFamily="34" charset="-122"/>
              </a:rPr>
              <a:t>。命令接口、程序接口以及图形用户接口。这些接口应设置在</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的最高层，直接提供给用户使用。 </a:t>
            </a:r>
          </a:p>
        </p:txBody>
      </p:sp>
      <p:sp>
        <p:nvSpPr>
          <p:cNvPr id="2" name="标题 1"/>
          <p:cNvSpPr>
            <a:spLocks noGrp="1"/>
          </p:cNvSpPr>
          <p:nvPr>
            <p:ph type="title" idx="4294967295"/>
          </p:nvPr>
        </p:nvSpPr>
        <p:spPr>
          <a:xfrm>
            <a:off x="1139686" y="427038"/>
            <a:ext cx="5032513" cy="701675"/>
          </a:xfrm>
          <a:prstGeom prst="rect">
            <a:avLst/>
          </a:prstGeom>
        </p:spPr>
        <p:txBody>
          <a:bodyPr/>
          <a:lstStyle/>
          <a:p>
            <a:pPr eaLnBrk="1" hangingPunct="1">
              <a:defRPr/>
            </a:pPr>
            <a:r>
              <a:rPr lang="en-US" altLang="zh-CN" dirty="0"/>
              <a:t> </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分层式</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spTree>
    <p:extLst>
      <p:ext uri="{BB962C8B-B14F-4D97-AF65-F5344CB8AC3E}">
        <p14:creationId xmlns:p14="http://schemas.microsoft.com/office/powerpoint/2010/main" val="153569879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0"/>
          <p:cNvSpPr>
            <a:spLocks noGrp="1" noChangeArrowheads="1"/>
          </p:cNvSpPr>
          <p:nvPr>
            <p:ph type="title" idx="4294967295"/>
          </p:nvPr>
        </p:nvSpPr>
        <p:spPr>
          <a:xfrm>
            <a:off x="1163392" y="356759"/>
            <a:ext cx="6407510" cy="620712"/>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操作系统层次化体系结构</a:t>
            </a:r>
          </a:p>
        </p:txBody>
      </p:sp>
      <p:sp>
        <p:nvSpPr>
          <p:cNvPr id="228373" name="Text Box 21"/>
          <p:cNvSpPr txBox="1">
            <a:spLocks noChangeArrowheads="1"/>
          </p:cNvSpPr>
          <p:nvPr/>
        </p:nvSpPr>
        <p:spPr bwMode="auto">
          <a:xfrm>
            <a:off x="2131256" y="1240872"/>
            <a:ext cx="5439646" cy="53448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应用程序</a:t>
            </a:r>
          </a:p>
        </p:txBody>
      </p:sp>
      <p:sp>
        <p:nvSpPr>
          <p:cNvPr id="228374" name="Text Box 22"/>
          <p:cNvSpPr txBox="1">
            <a:spLocks noChangeArrowheads="1"/>
          </p:cNvSpPr>
          <p:nvPr/>
        </p:nvSpPr>
        <p:spPr bwMode="auto">
          <a:xfrm>
            <a:off x="2131256" y="2516139"/>
            <a:ext cx="1640894"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任务管理</a:t>
            </a:r>
          </a:p>
        </p:txBody>
      </p:sp>
      <p:sp>
        <p:nvSpPr>
          <p:cNvPr id="228375" name="Text Box 23"/>
          <p:cNvSpPr txBox="1">
            <a:spLocks noChangeArrowheads="1"/>
          </p:cNvSpPr>
          <p:nvPr/>
        </p:nvSpPr>
        <p:spPr bwMode="auto">
          <a:xfrm>
            <a:off x="2131256" y="5186320"/>
            <a:ext cx="5439646" cy="52294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硬  件</a:t>
            </a:r>
          </a:p>
        </p:txBody>
      </p:sp>
      <p:sp>
        <p:nvSpPr>
          <p:cNvPr id="228376" name="Text Box 24"/>
          <p:cNvSpPr txBox="1">
            <a:spLocks noChangeArrowheads="1"/>
          </p:cNvSpPr>
          <p:nvPr/>
        </p:nvSpPr>
        <p:spPr bwMode="auto">
          <a:xfrm>
            <a:off x="3989769" y="2516139"/>
            <a:ext cx="1745451"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用户扩展处理</a:t>
            </a:r>
          </a:p>
        </p:txBody>
      </p:sp>
      <p:sp>
        <p:nvSpPr>
          <p:cNvPr id="228377" name="Text Box 25"/>
          <p:cNvSpPr txBox="1">
            <a:spLocks noChangeArrowheads="1"/>
          </p:cNvSpPr>
          <p:nvPr/>
        </p:nvSpPr>
        <p:spPr bwMode="auto">
          <a:xfrm>
            <a:off x="4889673" y="3225807"/>
            <a:ext cx="1248180"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调度管理</a:t>
            </a:r>
          </a:p>
        </p:txBody>
      </p:sp>
      <p:sp>
        <p:nvSpPr>
          <p:cNvPr id="228378" name="Text Box 26"/>
          <p:cNvSpPr txBox="1">
            <a:spLocks noChangeArrowheads="1"/>
          </p:cNvSpPr>
          <p:nvPr/>
        </p:nvSpPr>
        <p:spPr bwMode="auto">
          <a:xfrm>
            <a:off x="2131256" y="4581043"/>
            <a:ext cx="5439646" cy="521021"/>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硬件抽象层</a:t>
            </a:r>
          </a:p>
        </p:txBody>
      </p:sp>
      <p:sp>
        <p:nvSpPr>
          <p:cNvPr id="228379" name="Text Box 27"/>
          <p:cNvSpPr txBox="1">
            <a:spLocks noChangeArrowheads="1"/>
          </p:cNvSpPr>
          <p:nvPr/>
        </p:nvSpPr>
        <p:spPr bwMode="auto">
          <a:xfrm>
            <a:off x="2131256" y="1879890"/>
            <a:ext cx="5439646" cy="53255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应用编程接口</a:t>
            </a:r>
          </a:p>
        </p:txBody>
      </p:sp>
      <p:sp>
        <p:nvSpPr>
          <p:cNvPr id="228380" name="Text Box 28"/>
          <p:cNvSpPr txBox="1">
            <a:spLocks noChangeArrowheads="1"/>
          </p:cNvSpPr>
          <p:nvPr/>
        </p:nvSpPr>
        <p:spPr bwMode="auto">
          <a:xfrm>
            <a:off x="2131256" y="3225807"/>
            <a:ext cx="1230092"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a:solidFill>
                  <a:schemeClr val="bg1"/>
                </a:solidFill>
                <a:latin typeface="仿宋" panose="02010609060101010101" pitchFamily="49" charset="-122"/>
                <a:ea typeface="仿宋" panose="02010609060101010101" pitchFamily="49" charset="-122"/>
              </a:rPr>
              <a:t>内存管理</a:t>
            </a:r>
          </a:p>
        </p:txBody>
      </p:sp>
      <p:sp>
        <p:nvSpPr>
          <p:cNvPr id="228381" name="Text Box 29"/>
          <p:cNvSpPr txBox="1">
            <a:spLocks noChangeArrowheads="1"/>
          </p:cNvSpPr>
          <p:nvPr/>
        </p:nvSpPr>
        <p:spPr bwMode="auto">
          <a:xfrm>
            <a:off x="3511239" y="3225807"/>
            <a:ext cx="1228700"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中断管理</a:t>
            </a:r>
          </a:p>
        </p:txBody>
      </p:sp>
      <p:sp>
        <p:nvSpPr>
          <p:cNvPr id="228382" name="Text Box 30"/>
          <p:cNvSpPr txBox="1">
            <a:spLocks noChangeArrowheads="1"/>
          </p:cNvSpPr>
          <p:nvPr/>
        </p:nvSpPr>
        <p:spPr bwMode="auto">
          <a:xfrm>
            <a:off x="6144534" y="3914694"/>
            <a:ext cx="1426369"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时钟</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定时器管理</a:t>
            </a:r>
          </a:p>
        </p:txBody>
      </p:sp>
      <p:sp>
        <p:nvSpPr>
          <p:cNvPr id="228383" name="Text Box 31"/>
          <p:cNvSpPr txBox="1">
            <a:spLocks noChangeArrowheads="1"/>
          </p:cNvSpPr>
          <p:nvPr/>
        </p:nvSpPr>
        <p:spPr bwMode="auto">
          <a:xfrm>
            <a:off x="5952839" y="2536921"/>
            <a:ext cx="1618064"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en-US" altLang="zh-CN" sz="2000" b="1" dirty="0">
                <a:solidFill>
                  <a:schemeClr val="bg1"/>
                </a:solidFill>
                <a:latin typeface="仿宋" panose="02010609060101010101" pitchFamily="49" charset="-122"/>
                <a:ea typeface="仿宋" panose="02010609060101010101" pitchFamily="49" charset="-122"/>
              </a:rPr>
              <a:t>I/O</a:t>
            </a:r>
            <a:r>
              <a:rPr lang="zh-CN" altLang="en-US" sz="2000" b="1" dirty="0">
                <a:solidFill>
                  <a:schemeClr val="bg1"/>
                </a:solidFill>
                <a:latin typeface="仿宋" panose="02010609060101010101" pitchFamily="49" charset="-122"/>
                <a:ea typeface="仿宋" panose="02010609060101010101" pitchFamily="49" charset="-122"/>
              </a:rPr>
              <a:t>管理</a:t>
            </a:r>
          </a:p>
        </p:txBody>
      </p:sp>
      <p:sp>
        <p:nvSpPr>
          <p:cNvPr id="228384" name="Text Box 32"/>
          <p:cNvSpPr txBox="1">
            <a:spLocks noChangeArrowheads="1"/>
          </p:cNvSpPr>
          <p:nvPr/>
        </p:nvSpPr>
        <p:spPr bwMode="auto">
          <a:xfrm>
            <a:off x="6289790" y="3224851"/>
            <a:ext cx="1294210"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出错处理</a:t>
            </a:r>
          </a:p>
        </p:txBody>
      </p:sp>
      <p:sp>
        <p:nvSpPr>
          <p:cNvPr id="228385" name="Text Box 33"/>
          <p:cNvSpPr txBox="1">
            <a:spLocks noChangeArrowheads="1"/>
          </p:cNvSpPr>
          <p:nvPr/>
        </p:nvSpPr>
        <p:spPr bwMode="auto">
          <a:xfrm>
            <a:off x="2131257" y="3914694"/>
            <a:ext cx="3821582" cy="6120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lgn="ctr">
            <a:solidFill>
              <a:schemeClr val="tx1"/>
            </a:solidFill>
            <a:miter lim="800000"/>
            <a:headEnd/>
            <a:tailEnd/>
          </a:ln>
          <a:effectLst>
            <a:outerShdw dist="35921" dir="2700000" algn="ctr" rotWithShape="0">
              <a:srgbClr val="808080"/>
            </a:outerShdw>
          </a:effectLst>
        </p:spPr>
        <p:txBody>
          <a:bodyPr anchor="ctr"/>
          <a:lstStyle/>
          <a:p>
            <a:pPr algn="ctr">
              <a:defRPr/>
            </a:pPr>
            <a:r>
              <a:rPr lang="zh-CN" altLang="en-US" sz="2000" b="1" dirty="0">
                <a:solidFill>
                  <a:schemeClr val="bg1"/>
                </a:solidFill>
                <a:latin typeface="仿宋" panose="02010609060101010101" pitchFamily="49" charset="-122"/>
                <a:ea typeface="仿宋" panose="02010609060101010101" pitchFamily="49" charset="-122"/>
              </a:rPr>
              <a:t>同步、通信管理（消息队列，信号量，事件，异步信号）</a:t>
            </a:r>
          </a:p>
        </p:txBody>
      </p:sp>
      <p:sp>
        <p:nvSpPr>
          <p:cNvPr id="118800" name="Rectangle 34"/>
          <p:cNvSpPr>
            <a:spLocks noChangeArrowheads="1"/>
          </p:cNvSpPr>
          <p:nvPr/>
        </p:nvSpPr>
        <p:spPr bwMode="auto">
          <a:xfrm>
            <a:off x="2131256" y="5812149"/>
            <a:ext cx="62561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1-5 </a:t>
            </a:r>
            <a:r>
              <a:rPr lang="en-US" altLang="zh-CN" sz="2000" dirty="0" err="1">
                <a:latin typeface="仿宋" panose="02010609060101010101" pitchFamily="49" charset="-122"/>
                <a:ea typeface="仿宋" panose="02010609060101010101" pitchFamily="49" charset="-122"/>
              </a:rPr>
              <a:t>DeltaCORE</a:t>
            </a:r>
            <a:r>
              <a:rPr lang="zh-CN" altLang="en-US" sz="2000" dirty="0">
                <a:latin typeface="仿宋" panose="02010609060101010101" pitchFamily="49" charset="-122"/>
                <a:ea typeface="仿宋" panose="02010609060101010101" pitchFamily="49" charset="-122"/>
              </a:rPr>
              <a:t>的体系结构：层次＋模块结构</a:t>
            </a:r>
          </a:p>
        </p:txBody>
      </p:sp>
      <p:sp>
        <p:nvSpPr>
          <p:cNvPr id="228387" name="AutoShape 35"/>
          <p:cNvSpPr>
            <a:spLocks/>
          </p:cNvSpPr>
          <p:nvPr/>
        </p:nvSpPr>
        <p:spPr bwMode="auto">
          <a:xfrm>
            <a:off x="1912467" y="1517072"/>
            <a:ext cx="104488" cy="4010891"/>
          </a:xfrm>
          <a:prstGeom prst="leftBrace">
            <a:avLst>
              <a:gd name="adj1" fmla="val 1500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endParaRPr lang="zh-CN" altLang="en-US" sz="1350" b="0">
              <a:latin typeface="Arial" panose="020B0604020202020204" pitchFamily="34" charset="0"/>
              <a:ea typeface="宋体" panose="02010600030101010101" pitchFamily="2" charset="-122"/>
            </a:endParaRPr>
          </a:p>
        </p:txBody>
      </p:sp>
      <p:sp>
        <p:nvSpPr>
          <p:cNvPr id="228388" name="Rectangle 36"/>
          <p:cNvSpPr>
            <a:spLocks noChangeArrowheads="1"/>
          </p:cNvSpPr>
          <p:nvPr/>
        </p:nvSpPr>
        <p:spPr bwMode="auto">
          <a:xfrm>
            <a:off x="1470460" y="3037634"/>
            <a:ext cx="4000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kumimoji="1" lang="zh-CN" altLang="en-US" sz="2000">
                <a:latin typeface="仿宋" panose="02010609060101010101" pitchFamily="49" charset="-122"/>
                <a:ea typeface="仿宋" panose="02010609060101010101" pitchFamily="49" charset="-122"/>
              </a:rPr>
              <a:t>分层次</a:t>
            </a:r>
          </a:p>
        </p:txBody>
      </p:sp>
      <p:sp>
        <p:nvSpPr>
          <p:cNvPr id="228389" name="Rectangle 37"/>
          <p:cNvSpPr>
            <a:spLocks noChangeArrowheads="1"/>
          </p:cNvSpPr>
          <p:nvPr/>
        </p:nvSpPr>
        <p:spPr bwMode="auto">
          <a:xfrm>
            <a:off x="8041482" y="3264333"/>
            <a:ext cx="4000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kumimoji="1" lang="zh-CN" altLang="en-US" sz="2000" dirty="0">
                <a:latin typeface="仿宋" panose="02010609060101010101" pitchFamily="49" charset="-122"/>
                <a:ea typeface="仿宋" panose="02010609060101010101" pitchFamily="49" charset="-122"/>
              </a:rPr>
              <a:t>模块化</a:t>
            </a:r>
          </a:p>
        </p:txBody>
      </p:sp>
      <p:sp>
        <p:nvSpPr>
          <p:cNvPr id="228390" name="AutoShape 38"/>
          <p:cNvSpPr>
            <a:spLocks/>
          </p:cNvSpPr>
          <p:nvPr/>
        </p:nvSpPr>
        <p:spPr bwMode="auto">
          <a:xfrm>
            <a:off x="7730444" y="2578485"/>
            <a:ext cx="269081" cy="2019336"/>
          </a:xfrm>
          <a:prstGeom prst="rightBrace">
            <a:avLst>
              <a:gd name="adj1" fmla="val 30566"/>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endParaRPr lang="zh-CN" altLang="en-US" sz="1350"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3121153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702165" y="1804182"/>
            <a:ext cx="7884876" cy="2019300"/>
          </a:xfrm>
        </p:spPr>
        <p:txBody>
          <a:bodyPr/>
          <a:lstStyle/>
          <a:p>
            <a:pPr eaLnBrk="1" hangingPunct="1">
              <a:lnSpc>
                <a:spcPct val="120000"/>
              </a:lnSpc>
              <a:defRPr/>
            </a:pPr>
            <a:r>
              <a:rPr kumimoji="1" lang="zh-CN" altLang="en-US" sz="2400" dirty="0">
                <a:latin typeface="微软雅黑" panose="020B0503020204020204" pitchFamily="34" charset="-122"/>
                <a:ea typeface="微软雅黑" panose="020B0503020204020204" pitchFamily="34" charset="-122"/>
              </a:rPr>
              <a:t>所谓微内核技术，是指精心设计的、能实现现代</a:t>
            </a:r>
            <a:r>
              <a:rPr kumimoji="1" lang="en-US" altLang="zh-CN" sz="2400" dirty="0">
                <a:latin typeface="微软雅黑" panose="020B0503020204020204" pitchFamily="34" charset="-122"/>
                <a:ea typeface="微软雅黑" panose="020B0503020204020204" pitchFamily="34" charset="-122"/>
              </a:rPr>
              <a:t>OS</a:t>
            </a:r>
            <a:r>
              <a:rPr kumimoji="1" lang="zh-CN" altLang="en-US" sz="2400" dirty="0">
                <a:latin typeface="微软雅黑" panose="020B0503020204020204" pitchFamily="34" charset="-122"/>
                <a:ea typeface="微软雅黑" panose="020B0503020204020204" pitchFamily="34" charset="-122"/>
              </a:rPr>
              <a:t>核心功能的小型内核，它与一般的</a:t>
            </a:r>
            <a:r>
              <a:rPr kumimoji="1" lang="en-US" altLang="zh-CN" sz="2400" dirty="0">
                <a:latin typeface="微软雅黑" panose="020B0503020204020204" pitchFamily="34" charset="-122"/>
                <a:ea typeface="微软雅黑" panose="020B0503020204020204" pitchFamily="34" charset="-122"/>
              </a:rPr>
              <a:t>OS(</a:t>
            </a:r>
            <a:r>
              <a:rPr kumimoji="1" lang="zh-CN" altLang="en-US" sz="2400" dirty="0">
                <a:latin typeface="微软雅黑" panose="020B0503020204020204" pitchFamily="34" charset="-122"/>
                <a:ea typeface="微软雅黑" panose="020B0503020204020204" pitchFamily="34" charset="-122"/>
              </a:rPr>
              <a:t>程序</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不同， 它更小更精炼，它不仅运行在</a:t>
            </a:r>
            <a:r>
              <a:rPr kumimoji="1" lang="zh-CN" altLang="en-US" sz="2400" b="1" dirty="0">
                <a:solidFill>
                  <a:srgbClr val="FF0000"/>
                </a:solidFill>
                <a:latin typeface="微软雅黑" panose="020B0503020204020204" pitchFamily="34" charset="-122"/>
                <a:ea typeface="微软雅黑" panose="020B0503020204020204" pitchFamily="34" charset="-122"/>
              </a:rPr>
              <a:t>核心态</a:t>
            </a:r>
            <a:r>
              <a:rPr kumimoji="1" lang="zh-CN" altLang="en-US" sz="2400" dirty="0">
                <a:latin typeface="微软雅黑" panose="020B0503020204020204" pitchFamily="34" charset="-122"/>
                <a:ea typeface="微软雅黑" panose="020B0503020204020204" pitchFamily="34" charset="-122"/>
              </a:rPr>
              <a:t>，而且开机后常驻内存， 它不会因内存紧张而被换出内存。</a:t>
            </a:r>
            <a:endParaRPr kumimoji="1" lang="en-US" altLang="zh-CN" sz="2400" dirty="0">
              <a:latin typeface="微软雅黑" panose="020B0503020204020204" pitchFamily="34" charset="-122"/>
              <a:ea typeface="微软雅黑" panose="020B0503020204020204" pitchFamily="34" charset="-122"/>
            </a:endParaRPr>
          </a:p>
          <a:p>
            <a:pPr eaLnBrk="1" hangingPunct="1">
              <a:lnSpc>
                <a:spcPct val="120000"/>
              </a:lnSpc>
              <a:defRPr/>
            </a:pPr>
            <a:r>
              <a:rPr kumimoji="1" lang="zh-CN" altLang="en-US" sz="2400" dirty="0">
                <a:latin typeface="微软雅黑" panose="020B0503020204020204" pitchFamily="34" charset="-122"/>
                <a:ea typeface="微软雅黑" panose="020B0503020204020204" pitchFamily="34" charset="-122"/>
              </a:rPr>
              <a:t>当前比较流行的、能</a:t>
            </a:r>
            <a:r>
              <a:rPr kumimoji="1" lang="zh-CN" altLang="en-US" sz="2400" b="1" dirty="0">
                <a:solidFill>
                  <a:srgbClr val="FF0000"/>
                </a:solidFill>
                <a:latin typeface="微软雅黑" panose="020B0503020204020204" pitchFamily="34" charset="-122"/>
                <a:ea typeface="微软雅黑" panose="020B0503020204020204" pitchFamily="34" charset="-122"/>
              </a:rPr>
              <a:t>支持多处理机</a:t>
            </a:r>
            <a:r>
              <a:rPr kumimoji="1" lang="zh-CN" altLang="en-US" sz="2400" dirty="0">
                <a:latin typeface="微软雅黑" panose="020B0503020204020204" pitchFamily="34" charset="-122"/>
                <a:ea typeface="微软雅黑" panose="020B0503020204020204" pitchFamily="34" charset="-122"/>
              </a:rPr>
              <a:t>运行的</a:t>
            </a:r>
            <a:r>
              <a:rPr kumimoji="1" lang="en-US" altLang="zh-CN" sz="2400" dirty="0">
                <a:latin typeface="微软雅黑" panose="020B0503020204020204" pitchFamily="34" charset="-122"/>
                <a:ea typeface="微软雅黑" panose="020B0503020204020204" pitchFamily="34" charset="-122"/>
              </a:rPr>
              <a:t>OS</a:t>
            </a:r>
            <a:r>
              <a:rPr kumimoji="1" lang="zh-CN" altLang="en-US" sz="2400" dirty="0">
                <a:latin typeface="微软雅黑" panose="020B0503020204020204" pitchFamily="34" charset="-122"/>
                <a:ea typeface="微软雅黑" panose="020B0503020204020204" pitchFamily="34" charset="-122"/>
              </a:rPr>
              <a:t>几乎全部都采用了微内核结构，如</a:t>
            </a:r>
            <a:r>
              <a:rPr kumimoji="1" lang="en-US" altLang="zh-CN" sz="2400" dirty="0">
                <a:latin typeface="微软雅黑" panose="020B0503020204020204" pitchFamily="34" charset="-122"/>
                <a:ea typeface="微软雅黑" panose="020B0503020204020204" pitchFamily="34" charset="-122"/>
              </a:rPr>
              <a:t>Mach OS</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windows 2000</a:t>
            </a:r>
            <a:endParaRPr kumimoji="1" lang="zh-CN" altLang="en-US" sz="2400" dirty="0">
              <a:latin typeface="微软雅黑" panose="020B0503020204020204" pitchFamily="34" charset="-122"/>
              <a:ea typeface="微软雅黑" panose="020B0503020204020204" pitchFamily="34" charset="-122"/>
            </a:endParaRPr>
          </a:p>
          <a:p>
            <a:pPr eaLnBrk="1" hangingPunct="1">
              <a:lnSpc>
                <a:spcPct val="120000"/>
              </a:lnSpc>
              <a:defRPr/>
            </a:pPr>
            <a:endParaRPr kumimoji="1" lang="en-US" altLang="zh-CN" sz="1800" dirty="0"/>
          </a:p>
        </p:txBody>
      </p:sp>
      <p:sp>
        <p:nvSpPr>
          <p:cNvPr id="106498" name="Rectangle 2"/>
          <p:cNvSpPr>
            <a:spLocks noGrp="1" noChangeArrowheads="1"/>
          </p:cNvSpPr>
          <p:nvPr>
            <p:ph type="title" idx="4294967295"/>
          </p:nvPr>
        </p:nvSpPr>
        <p:spPr>
          <a:xfrm>
            <a:off x="1113182" y="314809"/>
            <a:ext cx="6172200" cy="703262"/>
          </a:xfrm>
          <a:prstGeom prst="rect">
            <a:avLst/>
          </a:prstGeom>
        </p:spPr>
        <p:txBody>
          <a:bodyPr/>
          <a:lstStyle/>
          <a:p>
            <a:pPr eaLnBrk="1" hangingPunct="1">
              <a:defRPr/>
            </a:pP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1.5.5 </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微内核</a:t>
            </a: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112938964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1"/>
          </p:nvPr>
        </p:nvSpPr>
        <p:spPr>
          <a:xfrm>
            <a:off x="478318" y="1167381"/>
            <a:ext cx="6775922" cy="5008132"/>
          </a:xfrm>
        </p:spPr>
        <p:txBody>
          <a:bodyPr>
            <a:noAutofit/>
          </a:bodyPr>
          <a:lstStyle/>
          <a:p>
            <a:pPr eaLnBrk="1" hangingPunct="1">
              <a:lnSpc>
                <a:spcPct val="100000"/>
              </a:lnSpc>
              <a:spcBef>
                <a:spcPts val="0"/>
              </a:spcBef>
            </a:pPr>
            <a:r>
              <a:rPr lang="zh-CN" altLang="en-US" sz="2400" dirty="0">
                <a:latin typeface="Microsoft YaHei" panose="020B0503020204020204" pitchFamily="34" charset="-122"/>
                <a:ea typeface="Microsoft YaHei" panose="020B0503020204020204" pitchFamily="34" charset="-122"/>
              </a:rPr>
              <a:t>总学时：</a:t>
            </a:r>
            <a:r>
              <a:rPr lang="en-US" altLang="zh-CN" sz="2400" dirty="0">
                <a:latin typeface="Microsoft YaHei" panose="020B0503020204020204" pitchFamily="34" charset="-122"/>
                <a:ea typeface="Microsoft YaHei" panose="020B0503020204020204" pitchFamily="34" charset="-122"/>
              </a:rPr>
              <a:t>64</a:t>
            </a:r>
            <a:r>
              <a:rPr lang="zh-CN" altLang="en-US" sz="2400" dirty="0">
                <a:latin typeface="Microsoft YaHei" panose="020B0503020204020204" pitchFamily="34" charset="-122"/>
                <a:ea typeface="Microsoft YaHei" panose="020B0503020204020204" pitchFamily="34" charset="-122"/>
              </a:rPr>
              <a:t>（理论</a:t>
            </a:r>
            <a:r>
              <a:rPr lang="en-US" altLang="zh-CN" sz="2400" dirty="0">
                <a:latin typeface="Microsoft YaHei" panose="020B0503020204020204" pitchFamily="34" charset="-122"/>
                <a:ea typeface="Microsoft YaHei" panose="020B0503020204020204" pitchFamily="34" charset="-122"/>
              </a:rPr>
              <a:t>56</a:t>
            </a:r>
            <a:r>
              <a:rPr lang="zh-CN" altLang="en-US" sz="2400" dirty="0">
                <a:latin typeface="Microsoft YaHei" panose="020B0503020204020204" pitchFamily="34" charset="-122"/>
                <a:ea typeface="Microsoft YaHei" panose="020B0503020204020204" pitchFamily="34" charset="-122"/>
              </a:rPr>
              <a:t>学时、实验</a:t>
            </a:r>
            <a:r>
              <a:rPr lang="en-US" altLang="zh-CN" sz="2400" dirty="0">
                <a:latin typeface="Microsoft YaHei" panose="020B0503020204020204" pitchFamily="34" charset="-122"/>
                <a:ea typeface="Microsoft YaHei" panose="020B0503020204020204" pitchFamily="34" charset="-122"/>
              </a:rPr>
              <a:t>8</a:t>
            </a:r>
            <a:r>
              <a:rPr lang="zh-CN" altLang="en-US" sz="2400" dirty="0">
                <a:latin typeface="Microsoft YaHei" panose="020B0503020204020204" pitchFamily="34" charset="-122"/>
                <a:ea typeface="Microsoft YaHei" panose="020B0503020204020204" pitchFamily="34" charset="-122"/>
              </a:rPr>
              <a:t>学时）</a:t>
            </a:r>
          </a:p>
          <a:p>
            <a:pPr lvl="1" eaLnBrk="1" hangingPunct="1">
              <a:lnSpc>
                <a:spcPct val="150000"/>
              </a:lnSpc>
              <a:spcBef>
                <a:spcPts val="0"/>
              </a:spcBef>
            </a:pPr>
            <a:r>
              <a:rPr lang="zh-CN" altLang="en-US" sz="2400" dirty="0">
                <a:latin typeface="Microsoft YaHei" panose="020B0503020204020204" pitchFamily="34" charset="-122"/>
                <a:ea typeface="Microsoft YaHei" panose="020B0503020204020204" pitchFamily="34" charset="-122"/>
              </a:rPr>
              <a:t>第一章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操作系统引论</a:t>
            </a:r>
            <a:r>
              <a:rPr lang="en-US" altLang="zh-CN" sz="2400" dirty="0">
                <a:latin typeface="Microsoft YaHei" panose="020B0503020204020204" pitchFamily="34" charset="-122"/>
                <a:ea typeface="Microsoft YaHei" panose="020B0503020204020204" pitchFamily="34" charset="-122"/>
              </a:rPr>
              <a:t>		</a:t>
            </a:r>
          </a:p>
          <a:p>
            <a:pPr lvl="1" eaLnBrk="1" hangingPunct="1">
              <a:lnSpc>
                <a:spcPct val="150000"/>
              </a:lnSpc>
              <a:spcBef>
                <a:spcPts val="0"/>
              </a:spcBef>
            </a:pPr>
            <a:r>
              <a:rPr lang="zh-CN" altLang="en-US" sz="2400" dirty="0">
                <a:latin typeface="Microsoft YaHei" panose="020B0503020204020204" pitchFamily="34" charset="-122"/>
                <a:ea typeface="Microsoft YaHei" panose="020B0503020204020204" pitchFamily="34" charset="-122"/>
              </a:rPr>
              <a:t>第二章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进程管理</a:t>
            </a:r>
            <a:r>
              <a:rPr lang="en-US" altLang="zh-CN" sz="2400" dirty="0">
                <a:latin typeface="Microsoft YaHei" panose="020B0503020204020204" pitchFamily="34" charset="-122"/>
                <a:ea typeface="Microsoft YaHei" panose="020B0503020204020204" pitchFamily="34" charset="-122"/>
              </a:rPr>
              <a:t>			</a:t>
            </a:r>
          </a:p>
          <a:p>
            <a:pPr lvl="1" eaLnBrk="1" hangingPunct="1">
              <a:lnSpc>
                <a:spcPct val="150000"/>
              </a:lnSpc>
              <a:spcBef>
                <a:spcPts val="0"/>
              </a:spcBef>
            </a:pPr>
            <a:r>
              <a:rPr lang="zh-CN" altLang="en-US" sz="2400" dirty="0">
                <a:latin typeface="Microsoft YaHei" panose="020B0503020204020204" pitchFamily="34" charset="-122"/>
                <a:ea typeface="Microsoft YaHei" panose="020B0503020204020204" pitchFamily="34" charset="-122"/>
              </a:rPr>
              <a:t>第三章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处理器调度与死锁</a:t>
            </a:r>
            <a:r>
              <a:rPr lang="en-US" altLang="zh-CN" sz="2400" dirty="0">
                <a:latin typeface="Microsoft YaHei" panose="020B0503020204020204" pitchFamily="34" charset="-122"/>
                <a:ea typeface="Microsoft YaHei" panose="020B0503020204020204" pitchFamily="34" charset="-122"/>
              </a:rPr>
              <a:t>	</a:t>
            </a:r>
          </a:p>
          <a:p>
            <a:pPr lvl="1">
              <a:lnSpc>
                <a:spcPct val="150000"/>
              </a:lnSpc>
              <a:spcBef>
                <a:spcPts val="0"/>
              </a:spcBef>
            </a:pPr>
            <a:r>
              <a:rPr lang="zh-CN" altLang="en-US" sz="2400" dirty="0">
                <a:latin typeface="Microsoft YaHei" panose="020B0503020204020204" pitchFamily="34" charset="-122"/>
                <a:ea typeface="Microsoft YaHei" panose="020B0503020204020204" pitchFamily="34" charset="-122"/>
              </a:rPr>
              <a:t>第四章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存储器管理</a:t>
            </a:r>
            <a:endParaRPr lang="en-US" altLang="zh-CN" sz="2400" dirty="0">
              <a:latin typeface="Microsoft YaHei" panose="020B0503020204020204" pitchFamily="34" charset="-122"/>
              <a:ea typeface="Microsoft YaHei" panose="020B0503020204020204" pitchFamily="34" charset="-122"/>
            </a:endParaRPr>
          </a:p>
          <a:p>
            <a:pPr lvl="1" eaLnBrk="1" hangingPunct="1">
              <a:lnSpc>
                <a:spcPct val="150000"/>
              </a:lnSpc>
              <a:spcBef>
                <a:spcPts val="0"/>
              </a:spcBef>
            </a:pPr>
            <a:r>
              <a:rPr lang="zh-CN" altLang="en-US" sz="2400" dirty="0">
                <a:latin typeface="Microsoft YaHei" panose="020B0503020204020204" pitchFamily="34" charset="-122"/>
                <a:ea typeface="Microsoft YaHei" panose="020B0503020204020204" pitchFamily="34" charset="-122"/>
              </a:rPr>
              <a:t>第五章     输入输出系统</a:t>
            </a:r>
            <a:endParaRPr lang="en-US" altLang="zh-CN" sz="2400" dirty="0">
              <a:latin typeface="Microsoft YaHei" panose="020B0503020204020204" pitchFamily="34" charset="-122"/>
              <a:ea typeface="Microsoft YaHei" panose="020B0503020204020204" pitchFamily="34" charset="-122"/>
            </a:endParaRPr>
          </a:p>
          <a:p>
            <a:pPr lvl="1">
              <a:lnSpc>
                <a:spcPct val="150000"/>
              </a:lnSpc>
              <a:spcBef>
                <a:spcPts val="0"/>
              </a:spcBef>
            </a:pPr>
            <a:r>
              <a:rPr lang="zh-CN" altLang="en-US" sz="2400" dirty="0">
                <a:latin typeface="Microsoft YaHei" panose="020B0503020204020204" pitchFamily="34" charset="-122"/>
                <a:ea typeface="Microsoft YaHei" panose="020B0503020204020204" pitchFamily="34" charset="-122"/>
              </a:rPr>
              <a:t>第六章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文件及文件系统</a:t>
            </a:r>
            <a:endParaRPr lang="en-US" altLang="zh-CN" sz="2400" dirty="0">
              <a:latin typeface="Microsoft YaHei" panose="020B0503020204020204" pitchFamily="34" charset="-122"/>
              <a:ea typeface="Microsoft YaHei" panose="020B0503020204020204" pitchFamily="34" charset="-122"/>
            </a:endParaRPr>
          </a:p>
          <a:p>
            <a:pPr lvl="1">
              <a:lnSpc>
                <a:spcPct val="150000"/>
              </a:lnSpc>
              <a:spcBef>
                <a:spcPts val="0"/>
              </a:spcBef>
            </a:pPr>
            <a:r>
              <a:rPr lang="zh-CN" altLang="en-US" sz="2400" dirty="0">
                <a:latin typeface="Microsoft YaHei" panose="020B0503020204020204" pitchFamily="34" charset="-122"/>
                <a:ea typeface="Microsoft YaHei" panose="020B0503020204020204" pitchFamily="34" charset="-122"/>
              </a:rPr>
              <a:t>第七章     </a:t>
            </a:r>
            <a:r>
              <a:rPr lang="en-US" altLang="zh-CN" sz="2400" dirty="0">
                <a:latin typeface="Microsoft YaHei" panose="020B0503020204020204" pitchFamily="34" charset="-122"/>
                <a:ea typeface="Microsoft YaHei" panose="020B0503020204020204" pitchFamily="34" charset="-122"/>
              </a:rPr>
              <a:t>UNIX/Linux</a:t>
            </a:r>
            <a:r>
              <a:rPr lang="zh-CN" altLang="en-US" sz="2400" dirty="0">
                <a:latin typeface="Microsoft YaHei" panose="020B0503020204020204" pitchFamily="34" charset="-122"/>
                <a:ea typeface="Microsoft YaHei" panose="020B0503020204020204" pitchFamily="34" charset="-122"/>
              </a:rPr>
              <a:t>系统入门</a:t>
            </a:r>
            <a:endParaRPr lang="en-US" altLang="zh-CN" sz="2400" dirty="0">
              <a:latin typeface="Microsoft YaHei" panose="020B0503020204020204" pitchFamily="34" charset="-122"/>
              <a:ea typeface="Microsoft YaHei" panose="020B0503020204020204" pitchFamily="34" charset="-122"/>
            </a:endParaRPr>
          </a:p>
          <a:p>
            <a:pPr lvl="1">
              <a:lnSpc>
                <a:spcPct val="150000"/>
              </a:lnSpc>
              <a:spcBef>
                <a:spcPts val="0"/>
              </a:spcBef>
            </a:pPr>
            <a:r>
              <a:rPr lang="zh-CN" altLang="en-US" sz="2400" dirty="0">
                <a:latin typeface="Microsoft YaHei" panose="020B0503020204020204" pitchFamily="34" charset="-122"/>
                <a:ea typeface="Microsoft YaHei" panose="020B0503020204020204" pitchFamily="34" charset="-122"/>
              </a:rPr>
              <a:t>第八章     </a:t>
            </a:r>
            <a:r>
              <a:rPr lang="en" altLang="zh-CN" sz="2400" dirty="0">
                <a:latin typeface="Microsoft YaHei" panose="020B0503020204020204" pitchFamily="34" charset="-122"/>
                <a:ea typeface="Microsoft YaHei" panose="020B0503020204020204" pitchFamily="34" charset="-122"/>
              </a:rPr>
              <a:t>Shell</a:t>
            </a:r>
            <a:r>
              <a:rPr lang="zh-CN" altLang="en-US" sz="2400" dirty="0">
                <a:latin typeface="Microsoft YaHei" panose="020B0503020204020204" pitchFamily="34" charset="-122"/>
                <a:ea typeface="Microsoft YaHei" panose="020B0503020204020204" pitchFamily="34" charset="-122"/>
              </a:rPr>
              <a:t>的交互功能与</a:t>
            </a:r>
            <a:r>
              <a:rPr lang="en" altLang="zh-CN" sz="2400" dirty="0">
                <a:latin typeface="Microsoft YaHei" panose="020B0503020204020204" pitchFamily="34" charset="-122"/>
                <a:ea typeface="Microsoft YaHei" panose="020B0503020204020204" pitchFamily="34" charset="-122"/>
              </a:rPr>
              <a:t>Shell</a:t>
            </a:r>
            <a:r>
              <a:rPr lang="zh-CN" altLang="en-US" sz="2400" dirty="0">
                <a:latin typeface="Microsoft YaHei" panose="020B0503020204020204" pitchFamily="34" charset="-122"/>
                <a:ea typeface="Microsoft YaHei" panose="020B0503020204020204" pitchFamily="34" charset="-122"/>
              </a:rPr>
              <a:t>程序设计</a:t>
            </a:r>
            <a:r>
              <a:rPr lang="en-US" altLang="zh-CN" sz="2400" dirty="0">
                <a:latin typeface="Microsoft YaHei" panose="020B0503020204020204" pitchFamily="34" charset="-122"/>
                <a:ea typeface="Microsoft YaHei" panose="020B0503020204020204" pitchFamily="34" charset="-122"/>
              </a:rPr>
              <a:t>		</a:t>
            </a:r>
          </a:p>
        </p:txBody>
      </p:sp>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课程构成</a:t>
            </a:r>
          </a:p>
        </p:txBody>
      </p:sp>
      <p:sp>
        <p:nvSpPr>
          <p:cNvPr id="4" name="内容占位符 2">
            <a:extLst>
              <a:ext uri="{FF2B5EF4-FFF2-40B4-BE49-F238E27FC236}">
                <a16:creationId xmlns:a16="http://schemas.microsoft.com/office/drawing/2014/main" id="{81ADFAC2-2173-A64B-AEDC-738116F4E2C9}"/>
              </a:ext>
            </a:extLst>
          </p:cNvPr>
          <p:cNvSpPr txBox="1">
            <a:spLocks/>
          </p:cNvSpPr>
          <p:nvPr/>
        </p:nvSpPr>
        <p:spPr>
          <a:xfrm>
            <a:off x="6964753" y="1550566"/>
            <a:ext cx="1709530" cy="4624947"/>
          </a:xfrm>
          <a:prstGeom prst="rect">
            <a:avLst/>
          </a:prstGeom>
        </p:spPr>
        <p:txBody>
          <a:bodyPr>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1" indent="0">
              <a:lnSpc>
                <a:spcPct val="15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50000"/>
              </a:lnSpc>
              <a:spcBef>
                <a:spcPts val="0"/>
              </a:spcBef>
              <a:buNone/>
            </a:pPr>
            <a:r>
              <a:rPr lang="en-US" altLang="zh-CN" sz="2400" dirty="0">
                <a:latin typeface="Microsoft YaHei" panose="020B0503020204020204" pitchFamily="34" charset="-122"/>
                <a:ea typeface="Microsoft YaHei" panose="020B0503020204020204" pitchFamily="34" charset="-122"/>
              </a:rPr>
              <a:t>14</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50000"/>
              </a:lnSpc>
              <a:spcBef>
                <a:spcPts val="0"/>
              </a:spcBef>
              <a:buNone/>
            </a:pPr>
            <a:r>
              <a:rPr lang="en-US" altLang="zh-CN" sz="2400" dirty="0">
                <a:latin typeface="Microsoft YaHei" panose="020B0503020204020204" pitchFamily="34" charset="-122"/>
                <a:ea typeface="Microsoft YaHei" panose="020B0503020204020204" pitchFamily="34" charset="-122"/>
              </a:rPr>
              <a:t>8</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50000"/>
              </a:lnSpc>
              <a:spcBef>
                <a:spcPts val="0"/>
              </a:spcBef>
              <a:buNone/>
            </a:pPr>
            <a:r>
              <a:rPr lang="en-US" altLang="zh-CN" sz="2400" dirty="0">
                <a:latin typeface="Microsoft YaHei" panose="020B0503020204020204" pitchFamily="34" charset="-122"/>
                <a:ea typeface="Microsoft YaHei" panose="020B0503020204020204" pitchFamily="34" charset="-122"/>
              </a:rPr>
              <a:t>10</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5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50000"/>
              </a:lnSpc>
              <a:spcBef>
                <a:spcPts val="0"/>
              </a:spcBef>
              <a:buNone/>
            </a:pPr>
            <a:r>
              <a:rPr lang="en-US" altLang="zh-CN" sz="2400" dirty="0">
                <a:latin typeface="Microsoft YaHei" panose="020B0503020204020204" pitchFamily="34" charset="-122"/>
                <a:ea typeface="Microsoft YaHei" panose="020B0503020204020204" pitchFamily="34" charset="-122"/>
              </a:rPr>
              <a:t>4</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50000"/>
              </a:lnSpc>
              <a:spcBef>
                <a:spcPts val="0"/>
              </a:spcBef>
              <a:buNone/>
            </a:pP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50000"/>
              </a:lnSpc>
              <a:spcBef>
                <a:spcPts val="0"/>
              </a:spcBef>
              <a:buNone/>
            </a:pPr>
            <a:r>
              <a:rPr lang="en-US" altLang="zh-CN" sz="2400" dirty="0">
                <a:latin typeface="Microsoft YaHei" panose="020B0503020204020204" pitchFamily="34" charset="-122"/>
                <a:ea typeface="Microsoft YaHei" panose="020B0503020204020204" pitchFamily="34" charset="-122"/>
              </a:rPr>
              <a:t>6</a:t>
            </a:r>
            <a:r>
              <a:rPr lang="zh-CN" altLang="en-US" sz="2400" dirty="0">
                <a:latin typeface="Microsoft YaHei" panose="020B0503020204020204" pitchFamily="34" charset="-122"/>
                <a:ea typeface="Microsoft YaHei" panose="020B0503020204020204" pitchFamily="34" charset="-122"/>
              </a:rPr>
              <a:t>学时 </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937174"/>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4"/>
          <p:cNvSpPr txBox="1">
            <a:spLocks noChangeArrowheads="1"/>
          </p:cNvSpPr>
          <p:nvPr/>
        </p:nvSpPr>
        <p:spPr bwMode="auto">
          <a:xfrm>
            <a:off x="739838" y="1713073"/>
            <a:ext cx="7884876" cy="2650331"/>
          </a:xfrm>
          <a:prstGeom prst="rect">
            <a:avLst/>
          </a:prstGeom>
          <a:noFill/>
          <a:ln w="9525">
            <a:noFill/>
            <a:miter lim="800000"/>
            <a:headEnd/>
            <a:tailEnd/>
          </a:ln>
          <a:effectLst/>
        </p:spPr>
        <p:txBody>
          <a:bodyPr/>
          <a:lstStyle>
            <a:lvl1pPr marL="342900" indent="-342900" eaLnBrk="0" hangingPunct="0">
              <a:spcBef>
                <a:spcPct val="20000"/>
              </a:spcBef>
              <a:buClr>
                <a:schemeClr val="accent2"/>
              </a:buClr>
              <a:buFont typeface="Wingdings" pitchFamily="2" charset="2"/>
              <a:buChar char="q"/>
              <a:defRPr sz="2800" b="1">
                <a:effectLst>
                  <a:outerShdw blurRad="38100" dist="38100" dir="2700000" algn="tl">
                    <a:srgbClr val="C0C0C0"/>
                  </a:outerShdw>
                </a:effectLst>
                <a:latin typeface="+mn-lt"/>
                <a:ea typeface="+mn-ea"/>
              </a:defRPr>
            </a:lvl1pPr>
            <a:lvl2pPr marL="742950" indent="-285750" eaLnBrk="0" hangingPunct="0">
              <a:spcBef>
                <a:spcPct val="20000"/>
              </a:spcBef>
              <a:buClr>
                <a:schemeClr val="accent1"/>
              </a:buClr>
              <a:buFont typeface="Wingdings" pitchFamily="2" charset="2"/>
              <a:buChar char="Ø"/>
              <a:defRPr sz="2400" b="1">
                <a:effectLst>
                  <a:outerShdw blurRad="38100" dist="38100" dir="2700000" algn="tl">
                    <a:srgbClr val="C0C0C0"/>
                  </a:outerShdw>
                </a:effectLst>
                <a:latin typeface="+mn-lt"/>
                <a:ea typeface="+mn-ea"/>
              </a:defRPr>
            </a:lvl2pPr>
            <a:lvl3pPr marL="1143000" indent="-228600" eaLnBrk="0" hangingPunct="0">
              <a:spcBef>
                <a:spcPct val="20000"/>
              </a:spcBef>
              <a:buChar char="•"/>
              <a:defRPr sz="20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a:latin typeface="+mn-lt"/>
                <a:ea typeface="+mn-ea"/>
              </a:defRPr>
            </a:lvl6pPr>
            <a:lvl7pPr marL="2971800" indent="-228600" fontAlgn="base">
              <a:spcBef>
                <a:spcPct val="20000"/>
              </a:spcBef>
              <a:spcAft>
                <a:spcPct val="0"/>
              </a:spcAft>
              <a:buChar char="»"/>
              <a:defRPr>
                <a:latin typeface="+mn-lt"/>
                <a:ea typeface="+mn-ea"/>
              </a:defRPr>
            </a:lvl7pPr>
            <a:lvl8pPr marL="3429000" indent="-228600" fontAlgn="base">
              <a:spcBef>
                <a:spcPct val="20000"/>
              </a:spcBef>
              <a:spcAft>
                <a:spcPct val="0"/>
              </a:spcAft>
              <a:buChar char="»"/>
              <a:defRPr>
                <a:latin typeface="+mn-lt"/>
                <a:ea typeface="+mn-ea"/>
              </a:defRPr>
            </a:lvl8pPr>
            <a:lvl9pPr marL="3886200" indent="-228600" fontAlgn="base">
              <a:spcBef>
                <a:spcPct val="20000"/>
              </a:spcBef>
              <a:spcAft>
                <a:spcPct val="0"/>
              </a:spcAft>
              <a:buChar char="»"/>
              <a:defRPr>
                <a:latin typeface="+mn-lt"/>
                <a:ea typeface="+mn-ea"/>
              </a:defRPr>
            </a:lvl9pPr>
          </a:lstStyle>
          <a:p>
            <a:pPr>
              <a:lnSpc>
                <a:spcPct val="120000"/>
              </a:lnSpc>
              <a:buClrTx/>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微内核所提供的功能，通常都是一些最基本的功能，如进程管理、低级存储器管理、中断和陷入处理、进程间通信、 低级</a:t>
            </a:r>
            <a:r>
              <a:rPr lang="en-US" altLang="zh-CN" sz="2400" b="0" dirty="0">
                <a:effectLst/>
                <a:latin typeface="微软雅黑" panose="020B0503020204020204" pitchFamily="34" charset="-122"/>
                <a:ea typeface="微软雅黑" panose="020B0503020204020204" pitchFamily="34" charset="-122"/>
              </a:rPr>
              <a:t>I/O</a:t>
            </a:r>
            <a:r>
              <a:rPr lang="zh-CN" altLang="en-US" sz="2400" b="0" dirty="0">
                <a:effectLst/>
                <a:latin typeface="微软雅黑" panose="020B0503020204020204" pitchFamily="34" charset="-122"/>
                <a:ea typeface="微软雅黑" panose="020B0503020204020204" pitchFamily="34" charset="-122"/>
              </a:rPr>
              <a:t>功能</a:t>
            </a:r>
            <a:endParaRPr lang="en-US" altLang="zh-CN" sz="2400" b="0" dirty="0">
              <a:effectLst/>
              <a:latin typeface="微软雅黑" panose="020B0503020204020204" pitchFamily="34" charset="-122"/>
              <a:ea typeface="微软雅黑" panose="020B0503020204020204" pitchFamily="34" charset="-122"/>
            </a:endParaRPr>
          </a:p>
          <a:p>
            <a:pPr>
              <a:lnSpc>
                <a:spcPct val="120000"/>
              </a:lnSpc>
              <a:buClrTx/>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微内核特点             </a:t>
            </a:r>
            <a:endParaRPr lang="en-US" altLang="zh-CN" sz="2400"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足够小的内核。</a:t>
            </a:r>
            <a:endParaRPr lang="en-US" altLang="zh-CN"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基于客户</a:t>
            </a:r>
            <a:r>
              <a:rPr lang="en-US" altLang="zh-CN" b="0" dirty="0">
                <a:effectLst/>
                <a:latin typeface="微软雅黑" panose="020B0503020204020204" pitchFamily="34" charset="-122"/>
                <a:ea typeface="微软雅黑" panose="020B0503020204020204" pitchFamily="34" charset="-122"/>
              </a:rPr>
              <a:t>/</a:t>
            </a:r>
            <a:r>
              <a:rPr lang="zh-CN" altLang="en-US" b="0" dirty="0">
                <a:effectLst/>
                <a:latin typeface="微软雅黑" panose="020B0503020204020204" pitchFamily="34" charset="-122"/>
                <a:ea typeface="微软雅黑" panose="020B0503020204020204" pitchFamily="34" charset="-122"/>
              </a:rPr>
              <a:t>服务器模式</a:t>
            </a:r>
            <a:endParaRPr lang="en-US" altLang="zh-CN"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应用“</a:t>
            </a:r>
            <a:r>
              <a:rPr lang="zh-CN" altLang="en-US" dirty="0">
                <a:solidFill>
                  <a:srgbClr val="FF0000"/>
                </a:solidFill>
                <a:effectLst/>
                <a:latin typeface="微软雅黑" panose="020B0503020204020204" pitchFamily="34" charset="-122"/>
                <a:ea typeface="微软雅黑" panose="020B0503020204020204" pitchFamily="34" charset="-122"/>
              </a:rPr>
              <a:t>机制与策略分离</a:t>
            </a:r>
            <a:r>
              <a:rPr lang="zh-CN" altLang="en-US" b="0" dirty="0">
                <a:effectLst/>
                <a:latin typeface="微软雅黑" panose="020B0503020204020204" pitchFamily="34" charset="-122"/>
                <a:ea typeface="微软雅黑" panose="020B0503020204020204" pitchFamily="34" charset="-122"/>
              </a:rPr>
              <a:t>”原理</a:t>
            </a:r>
            <a:endParaRPr lang="en-US" altLang="zh-CN"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采用面向对象技术 </a:t>
            </a:r>
          </a:p>
          <a:p>
            <a:pPr marL="0" indent="0">
              <a:lnSpc>
                <a:spcPct val="120000"/>
              </a:lnSpc>
              <a:buNone/>
              <a:defRPr/>
            </a:pPr>
            <a:endParaRPr lang="zh-CN" altLang="en-US" sz="1800" b="0" dirty="0">
              <a:effectLst/>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a:xfrm>
            <a:off x="1139686" y="398221"/>
            <a:ext cx="5969773"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1.5.5 </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微内核</a:t>
            </a: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1475192843"/>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a:xfrm>
            <a:off x="1166191" y="322263"/>
            <a:ext cx="7977809" cy="857250"/>
          </a:xfrm>
          <a:prstGeom prst="rect">
            <a:avLst/>
          </a:prstGeom>
        </p:spPr>
        <p:txBody>
          <a:body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客户</a:t>
            </a: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服务器模式</a:t>
            </a: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(Client-Server Model) </a:t>
            </a: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9811" name="Text Box 6"/>
          <p:cNvSpPr txBox="1">
            <a:spLocks noChangeArrowheads="1"/>
          </p:cNvSpPr>
          <p:nvPr/>
        </p:nvSpPr>
        <p:spPr bwMode="auto">
          <a:xfrm>
            <a:off x="1893264" y="2690296"/>
            <a:ext cx="45448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1-6</a:t>
            </a:r>
            <a:r>
              <a:rPr lang="zh-CN" altLang="en-US" sz="2000" dirty="0">
                <a:latin typeface="仿宋" panose="02010609060101010101" pitchFamily="49" charset="-122"/>
                <a:ea typeface="仿宋" panose="02010609060101010101" pitchFamily="49" charset="-122"/>
              </a:rPr>
              <a:t> 单机环境下的客户</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服务器模式 </a:t>
            </a:r>
          </a:p>
        </p:txBody>
      </p:sp>
      <p:graphicFrame>
        <p:nvGraphicFramePr>
          <p:cNvPr id="119812" name="Object 7"/>
          <p:cNvGraphicFramePr>
            <a:graphicFrameLocks noChangeAspect="1"/>
          </p:cNvGraphicFramePr>
          <p:nvPr/>
        </p:nvGraphicFramePr>
        <p:xfrm>
          <a:off x="1276136" y="1363433"/>
          <a:ext cx="6533053" cy="1297781"/>
        </p:xfrm>
        <a:graphic>
          <a:graphicData uri="http://schemas.openxmlformats.org/presentationml/2006/ole">
            <mc:AlternateContent xmlns:mc="http://schemas.openxmlformats.org/markup-compatibility/2006">
              <mc:Choice xmlns:v="urn:schemas-microsoft-com:vml" Requires="v">
                <p:oleObj name="VISIO" r:id="rId3" imgW="3147060" imgH="640080" progId="Visio.Drawing.4">
                  <p:embed/>
                </p:oleObj>
              </mc:Choice>
              <mc:Fallback>
                <p:oleObj name="VISIO" r:id="rId3" imgW="3147060" imgH="640080" progId="Visio.Drawing.4">
                  <p:embed/>
                  <p:pic>
                    <p:nvPicPr>
                      <p:cNvPr id="11981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136" y="1363433"/>
                        <a:ext cx="6533053" cy="1297781"/>
                      </a:xfrm>
                      <a:prstGeom prst="rect">
                        <a:avLst/>
                      </a:prstGeom>
                      <a:noFill/>
                      <a:ln>
                        <a:noFill/>
                      </a:ln>
                    </p:spPr>
                  </p:pic>
                </p:oleObj>
              </mc:Fallback>
            </mc:AlternateContent>
          </a:graphicData>
        </a:graphic>
      </p:graphicFrame>
      <p:sp>
        <p:nvSpPr>
          <p:cNvPr id="7" name="Rectangle 3">
            <a:extLst>
              <a:ext uri="{FF2B5EF4-FFF2-40B4-BE49-F238E27FC236}">
                <a16:creationId xmlns:a16="http://schemas.microsoft.com/office/drawing/2014/main" id="{16A66678-DCB2-9D49-BEFC-25384D8A48E4}"/>
              </a:ext>
            </a:extLst>
          </p:cNvPr>
          <p:cNvSpPr>
            <a:spLocks noGrp="1" noChangeArrowheads="1"/>
          </p:cNvSpPr>
          <p:nvPr>
            <p:ph idx="1"/>
          </p:nvPr>
        </p:nvSpPr>
        <p:spPr>
          <a:xfrm>
            <a:off x="536114" y="3509086"/>
            <a:ext cx="4433451" cy="2390260"/>
          </a:xfrm>
        </p:spPr>
        <p:txBody>
          <a:bodyPr/>
          <a:lstStyle/>
          <a:p>
            <a:pPr eaLnBrk="1" hangingPunct="1">
              <a:lnSpc>
                <a:spcPct val="90000"/>
              </a:lnSpc>
            </a:pPr>
            <a:r>
              <a:rPr lang="zh-CN" altLang="en-US" sz="2400" dirty="0">
                <a:latin typeface="微软雅黑" panose="020B0503020204020204" pitchFamily="34" charset="-122"/>
                <a:ea typeface="微软雅黑" panose="020B0503020204020204" pitchFamily="34" charset="-122"/>
              </a:rPr>
              <a:t>优点</a:t>
            </a:r>
          </a:p>
          <a:p>
            <a:pPr lvl="1" eaLnBrk="1" hangingPunct="1">
              <a:lnSpc>
                <a:spcPct val="90000"/>
              </a:lnSpc>
            </a:pPr>
            <a:r>
              <a:rPr lang="zh-CN" altLang="en-US" sz="2400" dirty="0">
                <a:latin typeface="微软雅黑" panose="020B0503020204020204" pitchFamily="34" charset="-122"/>
                <a:ea typeface="微软雅黑" panose="020B0503020204020204" pitchFamily="34" charset="-122"/>
              </a:rPr>
              <a:t>提高了系统的可扩展性</a:t>
            </a:r>
          </a:p>
          <a:p>
            <a:pPr lvl="1" eaLnBrk="1" hangingPunct="1">
              <a:lnSpc>
                <a:spcPct val="90000"/>
              </a:lnSpc>
            </a:pPr>
            <a:r>
              <a:rPr lang="zh-CN" altLang="en-US" sz="2400" dirty="0">
                <a:latin typeface="微软雅黑" panose="020B0503020204020204" pitchFamily="34" charset="-122"/>
                <a:ea typeface="微软雅黑" panose="020B0503020204020204" pitchFamily="34" charset="-122"/>
              </a:rPr>
              <a:t>增强了系统的可靠性</a:t>
            </a:r>
          </a:p>
          <a:p>
            <a:pPr lvl="1" eaLnBrk="1" hangingPunct="1">
              <a:lnSpc>
                <a:spcPct val="90000"/>
              </a:lnSpc>
            </a:pPr>
            <a:r>
              <a:rPr lang="zh-CN" altLang="en-US" sz="2400" dirty="0">
                <a:latin typeface="微软雅黑" panose="020B0503020204020204" pitchFamily="34" charset="-122"/>
                <a:ea typeface="微软雅黑" panose="020B0503020204020204" pitchFamily="34" charset="-122"/>
              </a:rPr>
              <a:t>可移植性好</a:t>
            </a:r>
          </a:p>
          <a:p>
            <a:pPr lvl="1" eaLnBrk="1" hangingPunct="1">
              <a:lnSpc>
                <a:spcPct val="90000"/>
              </a:lnSpc>
            </a:pPr>
            <a:r>
              <a:rPr lang="zh-CN" altLang="en-US" sz="2400" dirty="0">
                <a:latin typeface="微软雅黑" panose="020B0503020204020204" pitchFamily="34" charset="-122"/>
                <a:ea typeface="微软雅黑" panose="020B0503020204020204" pitchFamily="34" charset="-122"/>
              </a:rPr>
              <a:t>提供了对分布式系统的支持</a:t>
            </a:r>
            <a:endParaRPr lang="en-US" altLang="zh-CN" dirty="0"/>
          </a:p>
        </p:txBody>
      </p:sp>
      <p:sp>
        <p:nvSpPr>
          <p:cNvPr id="8" name="Rectangle 3">
            <a:extLst>
              <a:ext uri="{FF2B5EF4-FFF2-40B4-BE49-F238E27FC236}">
                <a16:creationId xmlns:a16="http://schemas.microsoft.com/office/drawing/2014/main" id="{488376BA-7011-7346-905C-6F6218501558}"/>
              </a:ext>
            </a:extLst>
          </p:cNvPr>
          <p:cNvSpPr txBox="1">
            <a:spLocks noChangeArrowheads="1"/>
          </p:cNvSpPr>
          <p:nvPr/>
        </p:nvSpPr>
        <p:spPr>
          <a:xfrm>
            <a:off x="4542662" y="3519598"/>
            <a:ext cx="4433451" cy="239026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r>
              <a:rPr lang="zh-CN" altLang="en-US" sz="2400" dirty="0"/>
              <a:t>缺点</a:t>
            </a:r>
          </a:p>
          <a:p>
            <a:pPr lvl="1"/>
            <a:r>
              <a:rPr lang="zh-CN" altLang="en-US" sz="2400" dirty="0"/>
              <a:t>运行效率有所降低：</a:t>
            </a:r>
          </a:p>
          <a:p>
            <a:pPr lvl="1">
              <a:buFont typeface="Wingdings" panose="05000000000000000000" pitchFamily="2" charset="2"/>
              <a:buNone/>
            </a:pPr>
            <a:r>
              <a:rPr lang="zh-CN" altLang="en-US" sz="2400" dirty="0"/>
              <a:t> 消息传递开销</a:t>
            </a:r>
            <a:r>
              <a:rPr lang="en-US" altLang="zh-CN" sz="2400" dirty="0"/>
              <a:t>+</a:t>
            </a:r>
            <a:r>
              <a:rPr lang="zh-CN" altLang="en-US" sz="2400" dirty="0"/>
              <a:t>模式切换开销</a:t>
            </a:r>
            <a:endParaRPr lang="en-US" altLang="zh-CN" dirty="0"/>
          </a:p>
        </p:txBody>
      </p:sp>
    </p:spTree>
    <p:extLst>
      <p:ext uri="{BB962C8B-B14F-4D97-AF65-F5344CB8AC3E}">
        <p14:creationId xmlns:p14="http://schemas.microsoft.com/office/powerpoint/2010/main" val="1524828079"/>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1028"/>
          <p:cNvSpPr txBox="1">
            <a:spLocks noChangeArrowheads="1"/>
          </p:cNvSpPr>
          <p:nvPr/>
        </p:nvSpPr>
        <p:spPr bwMode="auto">
          <a:xfrm>
            <a:off x="1064208" y="-112386"/>
            <a:ext cx="8586953" cy="115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zh-CN" altLang="en-US" sz="3000" dirty="0">
                <a:solidFill>
                  <a:srgbClr val="4A66AC">
                    <a:lumMod val="75000"/>
                  </a:srgbClr>
                </a:solidFill>
                <a:latin typeface="微软雅黑" panose="020B0503020204020204" pitchFamily="34" charset="-122"/>
                <a:ea typeface="微软雅黑" panose="020B0503020204020204" pitchFamily="34" charset="-122"/>
                <a:cs typeface="+mj-cs"/>
              </a:rPr>
              <a:t>面向对象的程序设计技术</a:t>
            </a:r>
            <a:endPar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endParaRPr>
          </a:p>
          <a:p>
            <a:pPr algn="l">
              <a:defRPr/>
            </a:pPr>
            <a:r>
              <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rPr>
              <a:t>(Object-Orientated Programming) </a:t>
            </a:r>
          </a:p>
        </p:txBody>
      </p:sp>
      <p:sp>
        <p:nvSpPr>
          <p:cNvPr id="122883" name="Text Box 1029"/>
          <p:cNvSpPr txBox="1">
            <a:spLocks noChangeArrowheads="1"/>
          </p:cNvSpPr>
          <p:nvPr/>
        </p:nvSpPr>
        <p:spPr bwMode="auto">
          <a:xfrm>
            <a:off x="746156" y="1571680"/>
            <a:ext cx="5839568" cy="435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spcBef>
                <a:spcPts val="0"/>
              </a:spcBef>
              <a:buClr>
                <a:schemeClr val="accent2"/>
              </a:buClr>
              <a:buFont typeface="+mj-lt"/>
              <a:buNone/>
            </a:pPr>
            <a:r>
              <a:rPr kumimoji="1" lang="en-US" altLang="zh-CN" sz="2400" dirty="0">
                <a:latin typeface="微软雅黑" panose="020B0503020204020204" pitchFamily="34" charset="-122"/>
                <a:ea typeface="微软雅黑" panose="020B0503020204020204" pitchFamily="34" charset="-122"/>
              </a:rPr>
              <a:t>1) </a:t>
            </a:r>
            <a:r>
              <a:rPr kumimoji="1" lang="zh-CN" altLang="en-US" sz="2400" dirty="0">
                <a:latin typeface="微软雅黑" panose="020B0503020204020204" pitchFamily="34" charset="-122"/>
                <a:ea typeface="微软雅黑" panose="020B0503020204020204" pitchFamily="34" charset="-122"/>
              </a:rPr>
              <a:t>面向对象技术的基本概念</a:t>
            </a:r>
          </a:p>
          <a:p>
            <a:pPr eaLnBrk="1" hangingPunct="1">
              <a:lnSpc>
                <a:spcPct val="120000"/>
              </a:lnSpc>
              <a:spcBef>
                <a:spcPts val="0"/>
              </a:spcBef>
              <a:buClr>
                <a:schemeClr val="accent2"/>
              </a:buClr>
              <a:buFont typeface="+mj-lt"/>
              <a:buNone/>
            </a:pPr>
            <a:r>
              <a:rPr kumimoji="1" lang="en-US" altLang="zh-CN" sz="2400" b="0" dirty="0">
                <a:latin typeface="微软雅黑" panose="020B0503020204020204" pitchFamily="34" charset="-122"/>
                <a:ea typeface="微软雅黑" panose="020B0503020204020204" pitchFamily="34" charset="-122"/>
              </a:rPr>
              <a:t>       </a:t>
            </a:r>
            <a:r>
              <a:rPr kumimoji="1" lang="zh-CN" altLang="en-US" sz="2400" b="0" dirty="0">
                <a:latin typeface="微软雅黑" panose="020B0503020204020204" pitchFamily="34" charset="-122"/>
                <a:ea typeface="微软雅黑" panose="020B0503020204020204" pitchFamily="34" charset="-122"/>
              </a:rPr>
              <a:t>所谓</a:t>
            </a:r>
            <a:r>
              <a:rPr kumimoji="1" lang="zh-CN" altLang="en-US" sz="2400" b="0" dirty="0">
                <a:solidFill>
                  <a:srgbClr val="C00000"/>
                </a:solidFill>
                <a:latin typeface="微软雅黑" panose="020B0503020204020204" pitchFamily="34" charset="-122"/>
                <a:ea typeface="微软雅黑" panose="020B0503020204020204" pitchFamily="34" charset="-122"/>
              </a:rPr>
              <a:t>对象</a:t>
            </a:r>
            <a:r>
              <a:rPr kumimoji="1" lang="zh-CN" altLang="en-US" sz="2400" b="0" dirty="0">
                <a:latin typeface="微软雅黑" panose="020B0503020204020204" pitchFamily="34" charset="-122"/>
                <a:ea typeface="微软雅黑" panose="020B0503020204020204" pitchFamily="34" charset="-122"/>
              </a:rPr>
              <a:t>，是指在现实世界中具有相同属性、服从相同规则的一系列事物的</a:t>
            </a:r>
            <a:r>
              <a:rPr kumimoji="1" lang="zh-CN" altLang="en-US" sz="2400" b="0" dirty="0">
                <a:solidFill>
                  <a:srgbClr val="C00000"/>
                </a:solidFill>
                <a:latin typeface="微软雅黑" panose="020B0503020204020204" pitchFamily="34" charset="-122"/>
                <a:ea typeface="微软雅黑" panose="020B0503020204020204" pitchFamily="34" charset="-122"/>
              </a:rPr>
              <a:t>抽象</a:t>
            </a:r>
            <a:r>
              <a:rPr kumimoji="1" lang="zh-CN" altLang="en-US" sz="2400" b="0" dirty="0">
                <a:latin typeface="微软雅黑" panose="020B0503020204020204" pitchFamily="34" charset="-122"/>
                <a:ea typeface="微软雅黑" panose="020B0503020204020204" pitchFamily="34" charset="-122"/>
              </a:rPr>
              <a:t>，而把其中的</a:t>
            </a:r>
            <a:r>
              <a:rPr kumimoji="1" lang="zh-CN" altLang="en-US" sz="2400" b="0" dirty="0">
                <a:solidFill>
                  <a:srgbClr val="C00000"/>
                </a:solidFill>
                <a:latin typeface="微软雅黑" panose="020B0503020204020204" pitchFamily="34" charset="-122"/>
                <a:ea typeface="微软雅黑" panose="020B0503020204020204" pitchFamily="34" charset="-122"/>
              </a:rPr>
              <a:t>具体事物</a:t>
            </a:r>
            <a:r>
              <a:rPr kumimoji="1" lang="zh-CN" altLang="en-US" sz="2400" b="0" dirty="0">
                <a:latin typeface="微软雅黑" panose="020B0503020204020204" pitchFamily="34" charset="-122"/>
                <a:ea typeface="微软雅黑" panose="020B0503020204020204" pitchFamily="34" charset="-122"/>
              </a:rPr>
              <a:t>称为</a:t>
            </a:r>
            <a:r>
              <a:rPr kumimoji="1" lang="zh-CN" altLang="en-US" sz="2400" b="0" dirty="0">
                <a:solidFill>
                  <a:srgbClr val="C00000"/>
                </a:solidFill>
                <a:latin typeface="微软雅黑" panose="020B0503020204020204" pitchFamily="34" charset="-122"/>
                <a:ea typeface="微软雅黑" panose="020B0503020204020204" pitchFamily="34" charset="-122"/>
              </a:rPr>
              <a:t>对象的实例</a:t>
            </a:r>
            <a:r>
              <a:rPr kumimoji="1" lang="zh-CN" altLang="en-US" sz="2400" b="0" dirty="0">
                <a:latin typeface="微软雅黑" panose="020B0503020204020204" pitchFamily="34" charset="-122"/>
                <a:ea typeface="微软雅黑" panose="020B0503020204020204" pitchFamily="34" charset="-122"/>
              </a:rPr>
              <a:t>。</a:t>
            </a:r>
            <a:endParaRPr kumimoji="1" lang="en-US" altLang="zh-CN" sz="2400" b="0" dirty="0">
              <a:latin typeface="微软雅黑" panose="020B0503020204020204" pitchFamily="34" charset="-122"/>
              <a:ea typeface="微软雅黑" panose="020B0503020204020204" pitchFamily="34" charset="-122"/>
            </a:endParaRPr>
          </a:p>
          <a:p>
            <a:pPr eaLnBrk="1" hangingPunct="1">
              <a:lnSpc>
                <a:spcPct val="120000"/>
              </a:lnSpc>
              <a:spcBef>
                <a:spcPts val="0"/>
              </a:spcBef>
              <a:buClr>
                <a:schemeClr val="accent2"/>
              </a:buClr>
              <a:buFont typeface="+mj-lt"/>
              <a:buNone/>
            </a:pPr>
            <a:endParaRPr kumimoji="1" lang="en-US" altLang="zh-CN" sz="2400" b="0" dirty="0">
              <a:latin typeface="微软雅黑" panose="020B0503020204020204" pitchFamily="34" charset="-122"/>
              <a:ea typeface="微软雅黑" panose="020B0503020204020204" pitchFamily="34" charset="-122"/>
            </a:endParaRPr>
          </a:p>
          <a:p>
            <a:pPr eaLnBrk="1" hangingPunct="1">
              <a:lnSpc>
                <a:spcPct val="120000"/>
              </a:lnSpc>
              <a:spcBef>
                <a:spcPts val="0"/>
              </a:spcBef>
              <a:buClr>
                <a:schemeClr val="accent2"/>
              </a:buClr>
              <a:buFont typeface="+mj-lt"/>
              <a:buNone/>
            </a:pPr>
            <a:r>
              <a:rPr kumimoji="1" lang="en-US" altLang="zh-CN" sz="2400" b="0" dirty="0">
                <a:latin typeface="微软雅黑" panose="020B0503020204020204" pitchFamily="34" charset="-122"/>
                <a:ea typeface="微软雅黑" panose="020B0503020204020204" pitchFamily="34" charset="-122"/>
              </a:rPr>
              <a:t>OS</a:t>
            </a:r>
            <a:r>
              <a:rPr kumimoji="1" lang="zh-CN" altLang="en-US" sz="2400" b="0" dirty="0">
                <a:latin typeface="微软雅黑" panose="020B0503020204020204" pitchFamily="34" charset="-122"/>
                <a:ea typeface="微软雅黑" panose="020B0503020204020204" pitchFamily="34" charset="-122"/>
              </a:rPr>
              <a:t>中的各类实体如进程、线程、消息、存储器等，都使用了对象这一概念，相应地，便有进程对象、线程对象、 存储器对象等。 </a:t>
            </a:r>
          </a:p>
        </p:txBody>
      </p:sp>
      <p:sp>
        <p:nvSpPr>
          <p:cNvPr id="122884" name="Text Box 4"/>
          <p:cNvSpPr txBox="1">
            <a:spLocks noChangeArrowheads="1"/>
          </p:cNvSpPr>
          <p:nvPr/>
        </p:nvSpPr>
        <p:spPr bwMode="auto">
          <a:xfrm>
            <a:off x="6065228" y="5221855"/>
            <a:ext cx="3264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图 </a:t>
            </a:r>
            <a:r>
              <a:rPr lang="en-US" altLang="zh-CN" sz="2000" dirty="0">
                <a:latin typeface="仿宋" panose="02010609060101010101" pitchFamily="49" charset="-122"/>
                <a:ea typeface="仿宋" panose="02010609060101010101" pitchFamily="49" charset="-122"/>
              </a:rPr>
              <a:t>1-7</a:t>
            </a:r>
            <a:r>
              <a:rPr lang="zh-CN" altLang="en-US" sz="2000" dirty="0">
                <a:latin typeface="仿宋" panose="02010609060101010101" pitchFamily="49" charset="-122"/>
                <a:ea typeface="仿宋" panose="02010609060101010101" pitchFamily="49" charset="-122"/>
              </a:rPr>
              <a:t> 一个对象的示意图 </a:t>
            </a:r>
          </a:p>
        </p:txBody>
      </p:sp>
      <p:graphicFrame>
        <p:nvGraphicFramePr>
          <p:cNvPr id="5" name="Group 18"/>
          <p:cNvGraphicFramePr>
            <a:graphicFrameLocks noGrp="1"/>
          </p:cNvGraphicFramePr>
          <p:nvPr/>
        </p:nvGraphicFramePr>
        <p:xfrm>
          <a:off x="7110281" y="2419820"/>
          <a:ext cx="1173956" cy="2471740"/>
        </p:xfrm>
        <a:graphic>
          <a:graphicData uri="http://schemas.openxmlformats.org/drawingml/2006/table">
            <a:tbl>
              <a:tblPr/>
              <a:tblGrid>
                <a:gridCol w="1173956">
                  <a:extLst>
                    <a:ext uri="{9D8B030D-6E8A-4147-A177-3AD203B41FA5}">
                      <a16:colId xmlns:a16="http://schemas.microsoft.com/office/drawing/2014/main" val="20000"/>
                    </a:ext>
                  </a:extLst>
                </a:gridCol>
              </a:tblGrid>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数据结构</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过程</a:t>
                      </a: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过程</a:t>
                      </a: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2</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过程</a:t>
                      </a: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3</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96254316"/>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4"/>
          <p:cNvSpPr txBox="1">
            <a:spLocks noChangeArrowheads="1"/>
          </p:cNvSpPr>
          <p:nvPr/>
        </p:nvSpPr>
        <p:spPr bwMode="auto">
          <a:xfrm>
            <a:off x="516835" y="1414665"/>
            <a:ext cx="8222209" cy="474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accent2"/>
              </a:buClr>
              <a:buFont typeface="+mj-lt"/>
              <a:buNone/>
            </a:pPr>
            <a:r>
              <a:rPr kumimoji="1" lang="en-US" altLang="zh-CN" sz="2400" dirty="0">
                <a:latin typeface="微软雅黑" panose="020B0503020204020204" pitchFamily="34" charset="-122"/>
                <a:ea typeface="微软雅黑" panose="020B0503020204020204" pitchFamily="34" charset="-122"/>
              </a:rPr>
              <a:t>2) </a:t>
            </a:r>
            <a:r>
              <a:rPr kumimoji="1" lang="zh-CN" altLang="en-US" sz="2400" dirty="0">
                <a:latin typeface="微软雅黑" panose="020B0503020204020204" pitchFamily="34" charset="-122"/>
                <a:ea typeface="微软雅黑" panose="020B0503020204020204" pitchFamily="34" charset="-122"/>
              </a:rPr>
              <a:t>面向对象技术的优点</a:t>
            </a:r>
          </a:p>
          <a:p>
            <a:pPr eaLnBrk="1" hangingPunct="1">
              <a:lnSpc>
                <a:spcPct val="120000"/>
              </a:lnSpc>
              <a:buClr>
                <a:schemeClr val="accent2"/>
              </a:buClr>
              <a:buFont typeface="+mj-lt"/>
              <a:buNone/>
            </a:pPr>
            <a:r>
              <a:rPr kumimoji="1" lang="zh-CN" altLang="en-US" sz="2400" b="0" dirty="0">
                <a:latin typeface="微软雅黑" panose="020B0503020204020204" pitchFamily="34" charset="-122"/>
                <a:ea typeface="微软雅黑" panose="020B0503020204020204" pitchFamily="34" charset="-122"/>
              </a:rPr>
              <a:t>  </a:t>
            </a:r>
            <a:r>
              <a:rPr kumimoji="1" lang="en-US" altLang="zh-CN" sz="2400" b="0" dirty="0">
                <a:latin typeface="微软雅黑" panose="020B0503020204020204" pitchFamily="34" charset="-122"/>
                <a:ea typeface="微软雅黑" panose="020B0503020204020204" pitchFamily="34" charset="-122"/>
              </a:rPr>
              <a:t>(1) </a:t>
            </a:r>
            <a:r>
              <a:rPr kumimoji="1" lang="zh-CN" altLang="en-US" sz="2400" b="0" dirty="0">
                <a:solidFill>
                  <a:srgbClr val="FF0000"/>
                </a:solidFill>
                <a:latin typeface="微软雅黑" panose="020B0503020204020204" pitchFamily="34" charset="-122"/>
                <a:ea typeface="微软雅黑" panose="020B0503020204020204" pitchFamily="34" charset="-122"/>
              </a:rPr>
              <a:t>可修改性和可扩充性</a:t>
            </a:r>
            <a:r>
              <a:rPr kumimoji="1" lang="zh-CN" altLang="en-US" sz="2400" b="0" dirty="0">
                <a:latin typeface="微软雅黑" panose="020B0503020204020204" pitchFamily="34" charset="-122"/>
                <a:ea typeface="微软雅黑" panose="020B0503020204020204" pitchFamily="34" charset="-122"/>
              </a:rPr>
              <a:t>。由于隐蔽了表示实体的数据和操作，因而可以改变对象的表示而不会影响其它部分， 从而可以方便地改变老的对象和增加新的对象</a:t>
            </a:r>
          </a:p>
          <a:p>
            <a:pPr eaLnBrk="1" hangingPunct="1">
              <a:lnSpc>
                <a:spcPct val="120000"/>
              </a:lnSpc>
              <a:buClr>
                <a:schemeClr val="accent2"/>
              </a:buClr>
              <a:buFont typeface="+mj-lt"/>
              <a:buNone/>
            </a:pPr>
            <a:r>
              <a:rPr kumimoji="1" lang="zh-CN" altLang="en-US" sz="2400" b="0" dirty="0">
                <a:latin typeface="微软雅黑" panose="020B0503020204020204" pitchFamily="34" charset="-122"/>
                <a:ea typeface="微软雅黑" panose="020B0503020204020204" pitchFamily="34" charset="-122"/>
              </a:rPr>
              <a:t>  </a:t>
            </a:r>
            <a:r>
              <a:rPr kumimoji="1" lang="en-US" altLang="zh-CN" sz="2400" b="0" dirty="0">
                <a:latin typeface="微软雅黑" panose="020B0503020204020204" pitchFamily="34" charset="-122"/>
                <a:ea typeface="微软雅黑" panose="020B0503020204020204" pitchFamily="34" charset="-122"/>
              </a:rPr>
              <a:t>(2) </a:t>
            </a:r>
            <a:r>
              <a:rPr kumimoji="1" lang="zh-CN" altLang="en-US" sz="2400" b="0" dirty="0">
                <a:solidFill>
                  <a:srgbClr val="FF0000"/>
                </a:solidFill>
                <a:latin typeface="微软雅黑" panose="020B0503020204020204" pitchFamily="34" charset="-122"/>
                <a:ea typeface="微软雅黑" panose="020B0503020204020204" pitchFamily="34" charset="-122"/>
              </a:rPr>
              <a:t>继承性</a:t>
            </a:r>
            <a:r>
              <a:rPr kumimoji="1" lang="zh-CN" altLang="en-US" sz="2400" b="0" dirty="0">
                <a:latin typeface="微软雅黑" panose="020B0503020204020204" pitchFamily="34" charset="-122"/>
                <a:ea typeface="微软雅黑" panose="020B0503020204020204" pitchFamily="34" charset="-122"/>
              </a:rPr>
              <a:t>。继承性是面向对象技术所具有的重要特性。继承性是指子对象可以继承父对象的属性，这样，在创建一个新的对象时， 便可减少大量的时空开销</a:t>
            </a:r>
          </a:p>
          <a:p>
            <a:pPr eaLnBrk="1" hangingPunct="1">
              <a:lnSpc>
                <a:spcPct val="120000"/>
              </a:lnSpc>
              <a:buClr>
                <a:schemeClr val="accent2"/>
              </a:buClr>
              <a:buFont typeface="+mj-lt"/>
              <a:buNone/>
            </a:pPr>
            <a:r>
              <a:rPr kumimoji="1" lang="en-US" altLang="zh-CN" sz="2400" b="0" dirty="0">
                <a:latin typeface="微软雅黑" panose="020B0503020204020204" pitchFamily="34" charset="-122"/>
                <a:ea typeface="微软雅黑" panose="020B0503020204020204" pitchFamily="34" charset="-122"/>
              </a:rPr>
              <a:t>  (3) </a:t>
            </a:r>
            <a:r>
              <a:rPr kumimoji="1" lang="zh-CN" altLang="en-US" sz="2400" b="0" dirty="0">
                <a:solidFill>
                  <a:srgbClr val="FF0000"/>
                </a:solidFill>
                <a:latin typeface="微软雅黑" panose="020B0503020204020204" pitchFamily="34" charset="-122"/>
                <a:ea typeface="微软雅黑" panose="020B0503020204020204" pitchFamily="34" charset="-122"/>
              </a:rPr>
              <a:t>正确性和可靠性</a:t>
            </a:r>
            <a:r>
              <a:rPr kumimoji="1" lang="zh-CN" altLang="en-US" sz="2400" b="0" dirty="0">
                <a:latin typeface="微软雅黑" panose="020B0503020204020204" pitchFamily="34" charset="-122"/>
                <a:ea typeface="微软雅黑" panose="020B0503020204020204" pitchFamily="34" charset="-122"/>
              </a:rPr>
              <a:t>。由于对象是构成操作系统的基本单元，可以独立地对它进行测试，这样，比较易于保证其正确性和可靠性，从而比较容易保证整个系统的正确性和可靠性 </a:t>
            </a:r>
          </a:p>
        </p:txBody>
      </p:sp>
      <p:sp>
        <p:nvSpPr>
          <p:cNvPr id="5" name="Text Box 1028">
            <a:extLst>
              <a:ext uri="{FF2B5EF4-FFF2-40B4-BE49-F238E27FC236}">
                <a16:creationId xmlns:a16="http://schemas.microsoft.com/office/drawing/2014/main" id="{6DEB8BF4-C38F-6340-A054-2566054AB022}"/>
              </a:ext>
            </a:extLst>
          </p:cNvPr>
          <p:cNvSpPr txBox="1">
            <a:spLocks noChangeArrowheads="1"/>
          </p:cNvSpPr>
          <p:nvPr/>
        </p:nvSpPr>
        <p:spPr bwMode="auto">
          <a:xfrm>
            <a:off x="1064208" y="-72630"/>
            <a:ext cx="8586953" cy="115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zh-CN" altLang="en-US" sz="3000" dirty="0">
                <a:solidFill>
                  <a:srgbClr val="4A66AC">
                    <a:lumMod val="75000"/>
                  </a:srgbClr>
                </a:solidFill>
                <a:latin typeface="微软雅黑" panose="020B0503020204020204" pitchFamily="34" charset="-122"/>
                <a:ea typeface="微软雅黑" panose="020B0503020204020204" pitchFamily="34" charset="-122"/>
                <a:cs typeface="+mj-cs"/>
              </a:rPr>
              <a:t>面向对象的程序设计技术</a:t>
            </a:r>
            <a:endPar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endParaRPr>
          </a:p>
          <a:p>
            <a:pPr algn="l">
              <a:defRPr/>
            </a:pPr>
            <a:r>
              <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rPr>
              <a:t>(Object-Orientated Programming) </a:t>
            </a:r>
          </a:p>
        </p:txBody>
      </p:sp>
    </p:spTree>
    <p:extLst>
      <p:ext uri="{BB962C8B-B14F-4D97-AF65-F5344CB8AC3E}">
        <p14:creationId xmlns:p14="http://schemas.microsoft.com/office/powerpoint/2010/main" val="3649083306"/>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4"/>
          <p:cNvSpPr txBox="1">
            <a:spLocks noChangeArrowheads="1"/>
          </p:cNvSpPr>
          <p:nvPr/>
        </p:nvSpPr>
        <p:spPr bwMode="auto">
          <a:xfrm>
            <a:off x="561419" y="1300476"/>
            <a:ext cx="8192288" cy="4576215"/>
          </a:xfrm>
          <a:prstGeom prst="rect">
            <a:avLst/>
          </a:prstGeom>
          <a:noFill/>
          <a:ln w="9525">
            <a:noFill/>
            <a:miter lim="800000"/>
            <a:headEnd/>
            <a:tailEnd/>
          </a:ln>
          <a:effectLst/>
        </p:spPr>
        <p:txBody>
          <a:bodyPr/>
          <a:lstStyle>
            <a:lvl1pPr marL="342900" indent="-342900" eaLnBrk="0" hangingPunct="0">
              <a:spcBef>
                <a:spcPct val="20000"/>
              </a:spcBef>
              <a:buClr>
                <a:schemeClr val="accent2"/>
              </a:buClr>
              <a:buFont typeface="Wingdings" pitchFamily="2" charset="2"/>
              <a:buChar char="q"/>
              <a:defRPr sz="2800" b="1">
                <a:effectLst>
                  <a:outerShdw blurRad="38100" dist="38100" dir="2700000" algn="tl">
                    <a:srgbClr val="C0C0C0"/>
                  </a:outerShdw>
                </a:effectLst>
                <a:latin typeface="+mn-lt"/>
                <a:ea typeface="+mn-ea"/>
              </a:defRPr>
            </a:lvl1pPr>
            <a:lvl2pPr marL="742950" indent="-285750" eaLnBrk="0" hangingPunct="0">
              <a:spcBef>
                <a:spcPct val="20000"/>
              </a:spcBef>
              <a:buClr>
                <a:schemeClr val="accent1"/>
              </a:buClr>
              <a:buFont typeface="Wingdings" pitchFamily="2" charset="2"/>
              <a:buChar char="Ø"/>
              <a:defRPr sz="2400" b="1">
                <a:effectLst>
                  <a:outerShdw blurRad="38100" dist="38100" dir="2700000" algn="tl">
                    <a:srgbClr val="C0C0C0"/>
                  </a:outerShdw>
                </a:effectLst>
                <a:latin typeface="+mn-lt"/>
                <a:ea typeface="+mn-ea"/>
              </a:defRPr>
            </a:lvl2pPr>
            <a:lvl3pPr marL="1143000" indent="-228600" eaLnBrk="0" hangingPunct="0">
              <a:spcBef>
                <a:spcPct val="20000"/>
              </a:spcBef>
              <a:buChar char="•"/>
              <a:defRPr sz="20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a:latin typeface="+mn-lt"/>
                <a:ea typeface="+mn-ea"/>
              </a:defRPr>
            </a:lvl6pPr>
            <a:lvl7pPr marL="2971800" indent="-228600" fontAlgn="base">
              <a:spcBef>
                <a:spcPct val="20000"/>
              </a:spcBef>
              <a:spcAft>
                <a:spcPct val="0"/>
              </a:spcAft>
              <a:buChar char="»"/>
              <a:defRPr>
                <a:latin typeface="+mn-lt"/>
                <a:ea typeface="+mn-ea"/>
              </a:defRPr>
            </a:lvl7pPr>
            <a:lvl8pPr marL="3429000" indent="-228600" fontAlgn="base">
              <a:spcBef>
                <a:spcPct val="20000"/>
              </a:spcBef>
              <a:spcAft>
                <a:spcPct val="0"/>
              </a:spcAft>
              <a:buChar char="»"/>
              <a:defRPr>
                <a:latin typeface="+mn-lt"/>
                <a:ea typeface="+mn-ea"/>
              </a:defRPr>
            </a:lvl8pPr>
            <a:lvl9pPr marL="3886200" indent="-228600" fontAlgn="base">
              <a:spcBef>
                <a:spcPct val="20000"/>
              </a:spcBef>
              <a:spcAft>
                <a:spcPct val="0"/>
              </a:spcAft>
              <a:buChar char="»"/>
              <a:defRPr>
                <a:latin typeface="+mn-lt"/>
                <a:ea typeface="+mn-ea"/>
              </a:defRPr>
            </a:lvl9pPr>
          </a:lstStyle>
          <a:p>
            <a:pPr marL="378900">
              <a:lnSpc>
                <a:spcPct val="12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1978</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：我国科研人员出国学习，开始了解</a:t>
            </a:r>
            <a:r>
              <a:rPr lang="en" altLang="zh-CN" sz="2400" b="0" dirty="0">
                <a:effectLst/>
                <a:latin typeface="微软雅黑" panose="020B0503020204020204" pitchFamily="34" charset="-122"/>
                <a:ea typeface="微软雅黑" panose="020B0503020204020204" pitchFamily="34" charset="-122"/>
              </a:rPr>
              <a:t>UNIX</a:t>
            </a:r>
            <a:r>
              <a:rPr lang="zh-CN" altLang="en-US" sz="2400" b="0" dirty="0">
                <a:effectLst/>
                <a:latin typeface="微软雅黑" panose="020B0503020204020204" pitchFamily="34" charset="-122"/>
                <a:ea typeface="微软雅黑" panose="020B0503020204020204" pitchFamily="34" charset="-122"/>
              </a:rPr>
              <a:t>操作系统的功能特色、应用情况和发展趋势。</a:t>
            </a:r>
          </a:p>
          <a:p>
            <a:pPr marL="378900">
              <a:lnSpc>
                <a:spcPct val="12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1981</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：科研人员陆续回国汇报，政府部门逐步确立了我国应该尽快研究应用</a:t>
            </a:r>
            <a:r>
              <a:rPr lang="en" altLang="zh-CN" sz="2400" b="0" dirty="0">
                <a:effectLst/>
                <a:latin typeface="微软雅黑" panose="020B0503020204020204" pitchFamily="34" charset="-122"/>
                <a:ea typeface="微软雅黑" panose="020B0503020204020204" pitchFamily="34" charset="-122"/>
              </a:rPr>
              <a:t>UNIX</a:t>
            </a:r>
            <a:r>
              <a:rPr lang="zh-CN" altLang="en-US" sz="2400" b="0" dirty="0">
                <a:effectLst/>
                <a:latin typeface="微软雅黑" panose="020B0503020204020204" pitchFamily="34" charset="-122"/>
                <a:ea typeface="微软雅黑" panose="020B0503020204020204" pitchFamily="34" charset="-122"/>
              </a:rPr>
              <a:t>操作系统的方针。</a:t>
            </a:r>
          </a:p>
          <a:p>
            <a:pPr marL="378900">
              <a:lnSpc>
                <a:spcPct val="12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1982</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：确认因</a:t>
            </a:r>
            <a:r>
              <a:rPr lang="en" altLang="zh-CN" sz="2400" b="0" dirty="0">
                <a:effectLst/>
                <a:latin typeface="微软雅黑" panose="020B0503020204020204" pitchFamily="34" charset="-122"/>
                <a:ea typeface="微软雅黑" panose="020B0503020204020204" pitchFamily="34" charset="-122"/>
              </a:rPr>
              <a:t>UNIX</a:t>
            </a:r>
            <a:r>
              <a:rPr lang="zh-CN" altLang="en-US" sz="2400" b="0" dirty="0">
                <a:effectLst/>
                <a:latin typeface="微软雅黑" panose="020B0503020204020204" pitchFamily="34" charset="-122"/>
                <a:ea typeface="微软雅黑" panose="020B0503020204020204" pitchFamily="34" charset="-122"/>
              </a:rPr>
              <a:t>操作系统是高技术战略性产品，所以“巴黎统筹委员会”禁止向中国出口。</a:t>
            </a:r>
          </a:p>
          <a:p>
            <a:pPr marL="378900">
              <a:lnSpc>
                <a:spcPct val="12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1983</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：由国家计委、国家经委、国家科委和财政部四部委联合下达了国家第六个五年计划重大科技攻关项目。</a:t>
            </a:r>
          </a:p>
          <a:p>
            <a:pPr marL="378900" indent="0">
              <a:lnSpc>
                <a:spcPct val="120000"/>
              </a:lnSpc>
              <a:spcBef>
                <a:spcPts val="576"/>
              </a:spcBef>
              <a:buNone/>
              <a:defRPr/>
            </a:pPr>
            <a:endParaRPr lang="zh-CN" altLang="en-US" sz="1800" b="0" dirty="0">
              <a:effectLst/>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a:xfrm>
            <a:off x="1139686" y="398221"/>
            <a:ext cx="7485028"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思政一：</a:t>
            </a:r>
            <a:r>
              <a:rPr lang="zh-CN" altLang="en-US" sz="3200" b="1" dirty="0">
                <a:solidFill>
                  <a:srgbClr val="C00000"/>
                </a:solidFill>
              </a:rPr>
              <a:t>我国</a:t>
            </a:r>
            <a:r>
              <a:rPr lang="en-US" altLang="zh-CN" sz="3200" b="1" dirty="0">
                <a:solidFill>
                  <a:srgbClr val="C00000"/>
                </a:solidFill>
              </a:rPr>
              <a:t>UNIX</a:t>
            </a:r>
            <a:r>
              <a:rPr lang="zh-CN" altLang="en-US" sz="32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982766"/>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58713" y="398222"/>
            <a:ext cx="8756669"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28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rPr>
              <a:t>思政一（续）：</a:t>
            </a:r>
            <a:r>
              <a:rPr lang="zh-CN" altLang="en-US" sz="2800" b="1" dirty="0">
                <a:solidFill>
                  <a:srgbClr val="C00000"/>
                </a:solidFill>
              </a:rPr>
              <a:t>我国</a:t>
            </a:r>
            <a:r>
              <a:rPr lang="en-US" altLang="zh-CN" sz="2800" b="1" dirty="0">
                <a:solidFill>
                  <a:srgbClr val="C00000"/>
                </a:solidFill>
              </a:rPr>
              <a:t>UNIX</a:t>
            </a:r>
            <a:r>
              <a:rPr lang="zh-CN" altLang="en-US" sz="28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0B5EC4D-F934-0D4D-8ECB-ED0774C58C7A}"/>
              </a:ext>
            </a:extLst>
          </p:cNvPr>
          <p:cNvSpPr txBox="1"/>
          <p:nvPr/>
        </p:nvSpPr>
        <p:spPr>
          <a:xfrm>
            <a:off x="825190" y="1211319"/>
            <a:ext cx="8040030" cy="2677656"/>
          </a:xfrm>
          <a:prstGeom prst="rect">
            <a:avLst/>
          </a:prstGeom>
          <a:noFill/>
        </p:spPr>
        <p:txBody>
          <a:bodyPr wrap="square" rtlCol="0">
            <a:spAutoFit/>
          </a:bodyPr>
          <a:lstStyle/>
          <a:p>
            <a:r>
              <a:rPr lang="en-US" altLang="zh-CN" sz="2400" b="1" dirty="0">
                <a:solidFill>
                  <a:srgbClr val="0000FF"/>
                </a:solidFill>
                <a:latin typeface="+mj-ea"/>
                <a:ea typeface="+mj-ea"/>
              </a:rPr>
              <a:t>1984</a:t>
            </a:r>
            <a:r>
              <a:rPr lang="zh-CN" altLang="en-US" sz="2400" b="1" dirty="0">
                <a:solidFill>
                  <a:srgbClr val="0000FF"/>
                </a:solidFill>
                <a:latin typeface="+mj-ea"/>
                <a:ea typeface="+mj-ea"/>
              </a:rPr>
              <a:t>年：</a:t>
            </a:r>
            <a:endParaRPr lang="en-US" altLang="zh-CN" sz="2400" b="1" dirty="0">
              <a:solidFill>
                <a:srgbClr val="0000FF"/>
              </a:solidFill>
              <a:latin typeface="+mj-ea"/>
              <a:ea typeface="+mj-ea"/>
            </a:endParaRPr>
          </a:p>
          <a:p>
            <a:r>
              <a:rPr lang="en-US" altLang="zh-CN" sz="2400" b="1" dirty="0">
                <a:latin typeface="+mj-ea"/>
                <a:ea typeface="+mj-ea"/>
              </a:rPr>
              <a:t>        </a:t>
            </a:r>
            <a:r>
              <a:rPr lang="zh-CN" altLang="en-US" sz="2400" dirty="0">
                <a:latin typeface="+mj-ea"/>
                <a:ea typeface="+mj-ea"/>
              </a:rPr>
              <a:t>获得了</a:t>
            </a:r>
            <a:r>
              <a:rPr lang="en-US" altLang="zh-CN" sz="2400" dirty="0">
                <a:latin typeface="+mj-ea"/>
                <a:ea typeface="+mj-ea"/>
              </a:rPr>
              <a:t>UNIX  V7</a:t>
            </a:r>
            <a:r>
              <a:rPr lang="zh-CN" altLang="en-US" sz="2400" dirty="0">
                <a:latin typeface="+mj-ea"/>
                <a:ea typeface="+mj-ea"/>
              </a:rPr>
              <a:t>操作系统的源代码。</a:t>
            </a:r>
            <a:endParaRPr lang="en-US" altLang="zh-CN" sz="2400" dirty="0">
              <a:latin typeface="+mj-ea"/>
              <a:ea typeface="+mj-ea"/>
            </a:endParaRPr>
          </a:p>
          <a:p>
            <a:endParaRPr lang="en-US" altLang="zh-CN" sz="2400" b="1" dirty="0">
              <a:latin typeface="+mj-ea"/>
              <a:ea typeface="+mj-ea"/>
            </a:endParaRPr>
          </a:p>
          <a:p>
            <a:r>
              <a:rPr lang="en-US" altLang="zh-CN" sz="2400" b="1" dirty="0">
                <a:solidFill>
                  <a:srgbClr val="0000FF"/>
                </a:solidFill>
                <a:latin typeface="+mj-ea"/>
                <a:ea typeface="+mj-ea"/>
              </a:rPr>
              <a:t>1985</a:t>
            </a:r>
            <a:r>
              <a:rPr lang="zh-CN" altLang="en-US" sz="2400" b="1" dirty="0">
                <a:solidFill>
                  <a:srgbClr val="0000FF"/>
                </a:solidFill>
                <a:latin typeface="+mj-ea"/>
                <a:ea typeface="+mj-ea"/>
              </a:rPr>
              <a:t>年：</a:t>
            </a:r>
            <a:endParaRPr lang="en-US" altLang="zh-CN" sz="2400" b="1" dirty="0">
              <a:solidFill>
                <a:srgbClr val="0000FF"/>
              </a:solidFill>
              <a:latin typeface="+mj-ea"/>
              <a:ea typeface="+mj-ea"/>
            </a:endParaRPr>
          </a:p>
          <a:p>
            <a:r>
              <a:rPr lang="en-US" altLang="zh-CN" sz="2400" dirty="0">
                <a:latin typeface="+mj-ea"/>
                <a:ea typeface="+mj-ea"/>
              </a:rPr>
              <a:t>        </a:t>
            </a:r>
            <a:r>
              <a:rPr lang="zh-CN" altLang="en-US" sz="2400" dirty="0">
                <a:latin typeface="+mj-ea"/>
                <a:ea typeface="+mj-ea"/>
              </a:rPr>
              <a:t>撰写出</a:t>
            </a:r>
            <a:r>
              <a:rPr lang="en-US" altLang="zh-CN" sz="2400" dirty="0">
                <a:latin typeface="+mj-ea"/>
                <a:ea typeface="+mj-ea"/>
              </a:rPr>
              <a:t>UNIX  V7</a:t>
            </a:r>
            <a:r>
              <a:rPr lang="zh-CN" altLang="en-US" sz="2400" dirty="0">
                <a:latin typeface="+mj-ea"/>
                <a:ea typeface="+mj-ea"/>
              </a:rPr>
              <a:t>操作系统的内核分析报告。至此，中国已完全掌握的</a:t>
            </a:r>
            <a:r>
              <a:rPr lang="en-US" altLang="zh-CN" sz="2400" dirty="0">
                <a:latin typeface="+mj-ea"/>
                <a:ea typeface="+mj-ea"/>
              </a:rPr>
              <a:t>UNIX</a:t>
            </a:r>
            <a:r>
              <a:rPr lang="zh-CN" altLang="en-US" sz="2400" dirty="0">
                <a:latin typeface="+mj-ea"/>
                <a:ea typeface="+mj-ea"/>
              </a:rPr>
              <a:t>操作系统的原理和内部结构，打破了西方国家对中国的封锁。</a:t>
            </a:r>
            <a:endParaRPr lang="en-US" altLang="zh-CN" sz="2400" dirty="0">
              <a:latin typeface="+mj-ea"/>
              <a:ea typeface="+mj-ea"/>
            </a:endParaRPr>
          </a:p>
        </p:txBody>
      </p:sp>
      <p:pic>
        <p:nvPicPr>
          <p:cNvPr id="6" name="图片 5">
            <a:extLst>
              <a:ext uri="{FF2B5EF4-FFF2-40B4-BE49-F238E27FC236}">
                <a16:creationId xmlns:a16="http://schemas.microsoft.com/office/drawing/2014/main" id="{A6C4E976-5191-E849-8C35-232735304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878" y="3888975"/>
            <a:ext cx="3905228" cy="2786315"/>
          </a:xfrm>
          <a:prstGeom prst="rect">
            <a:avLst/>
          </a:prstGeom>
        </p:spPr>
      </p:pic>
    </p:spTree>
    <p:extLst>
      <p:ext uri="{BB962C8B-B14F-4D97-AF65-F5344CB8AC3E}">
        <p14:creationId xmlns:p14="http://schemas.microsoft.com/office/powerpoint/2010/main" val="11699107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6B54DA4-F57D-E24B-A1DA-3D017C76C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977" y="1064850"/>
            <a:ext cx="3205449" cy="2287034"/>
          </a:xfrm>
          <a:prstGeom prst="rect">
            <a:avLst/>
          </a:prstGeom>
        </p:spPr>
      </p:pic>
      <p:pic>
        <p:nvPicPr>
          <p:cNvPr id="6" name="图片 5">
            <a:extLst>
              <a:ext uri="{FF2B5EF4-FFF2-40B4-BE49-F238E27FC236}">
                <a16:creationId xmlns:a16="http://schemas.microsoft.com/office/drawing/2014/main" id="{EF96C583-3218-734D-B7F6-B3FB777AEB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977" y="3506117"/>
            <a:ext cx="3205449" cy="2287034"/>
          </a:xfrm>
          <a:prstGeom prst="rect">
            <a:avLst/>
          </a:prstGeom>
        </p:spPr>
      </p:pic>
      <p:pic>
        <p:nvPicPr>
          <p:cNvPr id="7" name="图片 6">
            <a:extLst>
              <a:ext uri="{FF2B5EF4-FFF2-40B4-BE49-F238E27FC236}">
                <a16:creationId xmlns:a16="http://schemas.microsoft.com/office/drawing/2014/main" id="{3FD7AB8E-8AF7-F944-816C-DE0D9C1871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8979" y="1223267"/>
            <a:ext cx="3165043" cy="4436045"/>
          </a:xfrm>
          <a:prstGeom prst="rect">
            <a:avLst/>
          </a:prstGeom>
        </p:spPr>
      </p:pic>
      <p:sp>
        <p:nvSpPr>
          <p:cNvPr id="8" name="Rectangle 2">
            <a:extLst>
              <a:ext uri="{FF2B5EF4-FFF2-40B4-BE49-F238E27FC236}">
                <a16:creationId xmlns:a16="http://schemas.microsoft.com/office/drawing/2014/main" id="{BB73A5EA-E9D2-0E41-B0DF-B79ED89997F4}"/>
              </a:ext>
            </a:extLst>
          </p:cNvPr>
          <p:cNvSpPr txBox="1">
            <a:spLocks noChangeArrowheads="1"/>
          </p:cNvSpPr>
          <p:nvPr/>
        </p:nvSpPr>
        <p:spPr>
          <a:xfrm>
            <a:off x="1158713" y="398222"/>
            <a:ext cx="8756669"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28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rPr>
              <a:t>思政一（续）：</a:t>
            </a:r>
            <a:r>
              <a:rPr lang="zh-CN" altLang="en-US" sz="2800" b="1" dirty="0">
                <a:solidFill>
                  <a:srgbClr val="C00000"/>
                </a:solidFill>
              </a:rPr>
              <a:t>我国</a:t>
            </a:r>
            <a:r>
              <a:rPr lang="en-US" altLang="zh-CN" sz="2800" b="1" dirty="0">
                <a:solidFill>
                  <a:srgbClr val="C00000"/>
                </a:solidFill>
              </a:rPr>
              <a:t>UNIX</a:t>
            </a:r>
            <a:r>
              <a:rPr lang="zh-CN" altLang="en-US" sz="28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189768"/>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090FCF4-4D89-A24D-9805-C9A3D07C3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21" y="1564045"/>
            <a:ext cx="2691629" cy="3673928"/>
          </a:xfrm>
          <a:prstGeom prst="rect">
            <a:avLst/>
          </a:prstGeom>
        </p:spPr>
      </p:pic>
      <p:sp>
        <p:nvSpPr>
          <p:cNvPr id="6" name="矩形 5">
            <a:extLst>
              <a:ext uri="{FF2B5EF4-FFF2-40B4-BE49-F238E27FC236}">
                <a16:creationId xmlns:a16="http://schemas.microsoft.com/office/drawing/2014/main" id="{65E33290-0FB8-4440-A2A5-9AD75B994FD5}"/>
              </a:ext>
            </a:extLst>
          </p:cNvPr>
          <p:cNvSpPr/>
          <p:nvPr/>
        </p:nvSpPr>
        <p:spPr>
          <a:xfrm>
            <a:off x="3424278" y="1564045"/>
            <a:ext cx="5463244" cy="4043543"/>
          </a:xfrm>
          <a:prstGeom prst="rect">
            <a:avLst/>
          </a:prstGeom>
        </p:spPr>
        <p:txBody>
          <a:bodyPr wrap="square">
            <a:spAutoFit/>
          </a:bodyPr>
          <a:lstStyle/>
          <a:p>
            <a:pPr>
              <a:lnSpc>
                <a:spcPct val="120000"/>
              </a:lnSpc>
            </a:pPr>
            <a:r>
              <a:rPr lang="en-US" altLang="zh-CN" sz="2400" b="1" dirty="0">
                <a:latin typeface="+mj-ea"/>
                <a:ea typeface="+mj-ea"/>
              </a:rPr>
              <a:t>       </a:t>
            </a:r>
            <a:r>
              <a:rPr lang="zh-CN" altLang="en-US" sz="2400" b="1" dirty="0">
                <a:latin typeface="+mj-ea"/>
                <a:ea typeface="+mj-ea"/>
              </a:rPr>
              <a:t>在这个项目中充分体现了我国科技人员在条件有限的环境下，为了国家的强盛和科技繁荣，不畏强权、艰苦奋斗、勇于拼搏、百折不挠的精神。 </a:t>
            </a:r>
            <a:endParaRPr lang="en-US" altLang="zh-CN" sz="2400" b="1" dirty="0">
              <a:latin typeface="+mj-ea"/>
              <a:ea typeface="+mj-ea"/>
            </a:endParaRPr>
          </a:p>
          <a:p>
            <a:pPr>
              <a:lnSpc>
                <a:spcPct val="120000"/>
              </a:lnSpc>
            </a:pPr>
            <a:r>
              <a:rPr lang="en-US" altLang="zh-CN" sz="2400" b="1" dirty="0">
                <a:latin typeface="+mj-ea"/>
                <a:ea typeface="+mj-ea"/>
              </a:rPr>
              <a:t>      </a:t>
            </a:r>
          </a:p>
          <a:p>
            <a:pPr>
              <a:lnSpc>
                <a:spcPct val="120000"/>
              </a:lnSpc>
            </a:pPr>
            <a:r>
              <a:rPr lang="en-US" altLang="zh-CN" sz="2400" b="1" dirty="0">
                <a:latin typeface="+mj-ea"/>
                <a:ea typeface="+mj-ea"/>
              </a:rPr>
              <a:t>       </a:t>
            </a:r>
            <a:r>
              <a:rPr lang="zh-CN" altLang="en-US" sz="2400" b="1" dirty="0">
                <a:latin typeface="+mj-ea"/>
                <a:ea typeface="+mj-ea"/>
              </a:rPr>
              <a:t>明白了一个道理：</a:t>
            </a:r>
            <a:r>
              <a:rPr lang="zh-CN" altLang="en-US" sz="2400" b="1" dirty="0">
                <a:solidFill>
                  <a:srgbClr val="C00000"/>
                </a:solidFill>
                <a:latin typeface="+mj-ea"/>
                <a:ea typeface="+mj-ea"/>
              </a:rPr>
              <a:t>只有自己掌握了核心技术，站在科技制高点上，才能摆脱对西方国家的依赖，才不会受制于人，才能够真正走自己的科技发展道路</a:t>
            </a:r>
            <a:r>
              <a:rPr lang="zh-CN" altLang="en-US" sz="2400" b="1" dirty="0">
                <a:latin typeface="+mj-ea"/>
                <a:ea typeface="+mj-ea"/>
              </a:rPr>
              <a:t>。</a:t>
            </a:r>
          </a:p>
        </p:txBody>
      </p:sp>
      <p:sp>
        <p:nvSpPr>
          <p:cNvPr id="7" name="Rectangle 2">
            <a:extLst>
              <a:ext uri="{FF2B5EF4-FFF2-40B4-BE49-F238E27FC236}">
                <a16:creationId xmlns:a16="http://schemas.microsoft.com/office/drawing/2014/main" id="{685DB2A2-8513-9F49-8AAC-9C0736C6A908}"/>
              </a:ext>
            </a:extLst>
          </p:cNvPr>
          <p:cNvSpPr txBox="1">
            <a:spLocks noChangeArrowheads="1"/>
          </p:cNvSpPr>
          <p:nvPr/>
        </p:nvSpPr>
        <p:spPr>
          <a:xfrm>
            <a:off x="1158713" y="398222"/>
            <a:ext cx="8756669"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28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rPr>
              <a:t>思政一（续）：</a:t>
            </a:r>
            <a:r>
              <a:rPr lang="zh-CN" altLang="en-US" sz="2800" b="1" dirty="0">
                <a:solidFill>
                  <a:srgbClr val="C00000"/>
                </a:solidFill>
              </a:rPr>
              <a:t>我国</a:t>
            </a:r>
            <a:r>
              <a:rPr lang="en-US" altLang="zh-CN" sz="2800" b="1" dirty="0">
                <a:solidFill>
                  <a:srgbClr val="C00000"/>
                </a:solidFill>
              </a:rPr>
              <a:t>UNIX</a:t>
            </a:r>
            <a:r>
              <a:rPr lang="zh-CN" altLang="en-US" sz="28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0401117"/>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stretch>
            <a:fillRect/>
          </a:stretch>
        </p:blipFill>
        <p:spPr>
          <a:xfrm>
            <a:off x="35653" y="3914928"/>
            <a:ext cx="2798519" cy="1867138"/>
          </a:xfrm>
          <a:prstGeom prst="rect">
            <a:avLst/>
          </a:prstGeom>
        </p:spPr>
      </p:pic>
      <p:pic>
        <p:nvPicPr>
          <p:cNvPr id="7" name="图片 6"/>
          <p:cNvPicPr>
            <a:picLocks noChangeAspect="1"/>
          </p:cNvPicPr>
          <p:nvPr/>
        </p:nvPicPr>
        <p:blipFill>
          <a:blip r:embed="rId4"/>
          <a:stretch>
            <a:fillRect/>
          </a:stretch>
        </p:blipFill>
        <p:spPr>
          <a:xfrm>
            <a:off x="6073788" y="3914926"/>
            <a:ext cx="3032914" cy="1867138"/>
          </a:xfrm>
          <a:prstGeom prst="rect">
            <a:avLst/>
          </a:prstGeom>
        </p:spPr>
      </p:pic>
      <p:pic>
        <p:nvPicPr>
          <p:cNvPr id="8" name="图片 7"/>
          <p:cNvPicPr>
            <a:picLocks noChangeAspect="1"/>
          </p:cNvPicPr>
          <p:nvPr/>
        </p:nvPicPr>
        <p:blipFill>
          <a:blip r:embed="rId5"/>
          <a:stretch>
            <a:fillRect/>
          </a:stretch>
        </p:blipFill>
        <p:spPr>
          <a:xfrm>
            <a:off x="2997011" y="3914926"/>
            <a:ext cx="2914559" cy="1867139"/>
          </a:xfrm>
          <a:prstGeom prst="rect">
            <a:avLst/>
          </a:prstGeom>
        </p:spPr>
      </p:pic>
      <p:sp>
        <p:nvSpPr>
          <p:cNvPr id="2" name="文本框 1"/>
          <p:cNvSpPr txBox="1"/>
          <p:nvPr/>
        </p:nvSpPr>
        <p:spPr>
          <a:xfrm>
            <a:off x="35652" y="1809242"/>
            <a:ext cx="9071671" cy="1287019"/>
          </a:xfrm>
          <a:prstGeom prst="rect">
            <a:avLst/>
          </a:prstGeom>
          <a:noFill/>
        </p:spPr>
        <p:txBody>
          <a:bodyPr wrap="square" rtlCol="0">
            <a:spAutoFit/>
          </a:bodyPr>
          <a:lstStyle/>
          <a:p>
            <a:pPr marL="428511" indent="-428511">
              <a:lnSpc>
                <a:spcPct val="200000"/>
              </a:lnSpc>
              <a:buFont typeface="Menlo-Regular" charset="0"/>
              <a:buChar char="✤"/>
            </a:pPr>
            <a:r>
              <a:rPr lang="en-US" altLang="zh-CN" sz="2099" dirty="0">
                <a:latin typeface="Microsoft YaHei" charset="-122"/>
                <a:ea typeface="Microsoft YaHei" charset="-122"/>
                <a:cs typeface="Microsoft YaHei" charset="-122"/>
              </a:rPr>
              <a:t>2019</a:t>
            </a:r>
            <a:r>
              <a:rPr lang="zh-CN" altLang="en-US" sz="2099" dirty="0">
                <a:latin typeface="Microsoft YaHei" charset="-122"/>
                <a:ea typeface="Microsoft YaHei" charset="-122"/>
                <a:cs typeface="Microsoft YaHei" charset="-122"/>
              </a:rPr>
              <a:t>年</a:t>
            </a:r>
            <a:r>
              <a:rPr lang="en-US" altLang="zh-CN" sz="2099" dirty="0">
                <a:latin typeface="Microsoft YaHei" charset="-122"/>
                <a:ea typeface="Microsoft YaHei" charset="-122"/>
                <a:cs typeface="Microsoft YaHei" charset="-122"/>
              </a:rPr>
              <a:t>5</a:t>
            </a:r>
            <a:r>
              <a:rPr lang="zh-CN" altLang="en-US" sz="2099" dirty="0">
                <a:latin typeface="Microsoft YaHei" charset="-122"/>
                <a:ea typeface="Microsoft YaHei" charset="-122"/>
                <a:cs typeface="Microsoft YaHei" charset="-122"/>
              </a:rPr>
              <a:t>月，华为被美国政府列入黑名单</a:t>
            </a:r>
            <a:endParaRPr lang="en-US" altLang="zh-CN" sz="2099" dirty="0">
              <a:latin typeface="Microsoft YaHei" charset="-122"/>
              <a:ea typeface="Microsoft YaHei" charset="-122"/>
              <a:cs typeface="Microsoft YaHei" charset="-122"/>
            </a:endParaRPr>
          </a:p>
          <a:p>
            <a:pPr marL="428511" indent="-428511">
              <a:lnSpc>
                <a:spcPct val="200000"/>
              </a:lnSpc>
              <a:buFont typeface="ZapfDingbatsITC" charset="0"/>
              <a:buChar char="✤"/>
            </a:pPr>
            <a:r>
              <a:rPr lang="zh-CN" altLang="en-US" sz="2099" dirty="0">
                <a:latin typeface="Microsoft YaHei" charset="-122"/>
                <a:ea typeface="Microsoft YaHei" charset="-122"/>
                <a:cs typeface="Microsoft YaHei" charset="-122"/>
              </a:rPr>
              <a:t>谷歌执行美国政府要求，停止给华为手机提供</a:t>
            </a:r>
            <a:r>
              <a:rPr lang="en-US" altLang="zh-CN" sz="2099" dirty="0">
                <a:latin typeface="Microsoft YaHei" charset="-122"/>
                <a:ea typeface="Microsoft YaHei" charset="-122"/>
                <a:cs typeface="Microsoft YaHei" charset="-122"/>
              </a:rPr>
              <a:t>GMS</a:t>
            </a:r>
            <a:r>
              <a:rPr lang="zh-CN" altLang="en-US" sz="2099" dirty="0">
                <a:latin typeface="Microsoft YaHei" charset="-122"/>
                <a:ea typeface="Microsoft YaHei" charset="-122"/>
                <a:cs typeface="Microsoft YaHei" charset="-122"/>
              </a:rPr>
              <a:t>授权认证</a:t>
            </a:r>
            <a:endParaRPr kumimoji="1" lang="zh-CN" altLang="en-US" sz="2099" dirty="0">
              <a:latin typeface="Microsoft YaHei" charset="-122"/>
              <a:ea typeface="Microsoft YaHei" charset="-122"/>
              <a:cs typeface="Microsoft YaHei" charset="-122"/>
            </a:endParaRPr>
          </a:p>
        </p:txBody>
      </p:sp>
      <p:sp>
        <p:nvSpPr>
          <p:cNvPr id="9" name="矩形 8">
            <a:extLst>
              <a:ext uri="{FF2B5EF4-FFF2-40B4-BE49-F238E27FC236}">
                <a16:creationId xmlns:a16="http://schemas.microsoft.com/office/drawing/2014/main" id="{16610DD0-9822-2747-B0CD-D44F5089F3E3}"/>
              </a:ext>
            </a:extLst>
          </p:cNvPr>
          <p:cNvSpPr/>
          <p:nvPr/>
        </p:nvSpPr>
        <p:spPr>
          <a:xfrm>
            <a:off x="1591518" y="315340"/>
            <a:ext cx="7008471" cy="523220"/>
          </a:xfrm>
          <a:prstGeom prst="rect">
            <a:avLst/>
          </a:prstGeom>
        </p:spPr>
        <p:txBody>
          <a:bodyPr wrap="square">
            <a:spAutoFit/>
          </a:bodyPr>
          <a:lstStyle/>
          <a:p>
            <a:r>
              <a:rPr lang="zh-CN" altLang="en-US" sz="28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mj-ea"/>
                <a:cs typeface="+mj-cs"/>
              </a:rPr>
              <a:t>思政二：</a:t>
            </a:r>
            <a:r>
              <a:rPr lang="zh-CN" altLang="en-US" sz="2800" b="1" dirty="0">
                <a:solidFill>
                  <a:srgbClr val="C00000"/>
                </a:solidFill>
                <a:latin typeface="+mj-lt"/>
                <a:ea typeface="+mj-ea"/>
                <a:cs typeface="+mj-cs"/>
              </a:rPr>
              <a:t>华为鸿蒙精神</a:t>
            </a:r>
            <a:r>
              <a:rPr lang="en-US" altLang="zh-CN" sz="2800" b="1" dirty="0">
                <a:solidFill>
                  <a:srgbClr val="C00000"/>
                </a:solidFill>
                <a:latin typeface="+mj-lt"/>
                <a:ea typeface="+mj-ea"/>
                <a:cs typeface="+mj-cs"/>
              </a:rPr>
              <a:t>--</a:t>
            </a:r>
            <a:r>
              <a:rPr lang="zh-CN" altLang="en-US" sz="2800" b="1" dirty="0">
                <a:solidFill>
                  <a:srgbClr val="C00000"/>
                </a:solidFill>
                <a:latin typeface="+mj-lt"/>
                <a:ea typeface="+mj-ea"/>
                <a:cs typeface="+mj-cs"/>
              </a:rPr>
              <a:t>谷歌断供华为事件</a:t>
            </a:r>
          </a:p>
        </p:txBody>
      </p:sp>
    </p:spTree>
    <p:extLst>
      <p:ext uri="{BB962C8B-B14F-4D97-AF65-F5344CB8AC3E}">
        <p14:creationId xmlns:p14="http://schemas.microsoft.com/office/powerpoint/2010/main" val="414949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24500" y="1647267"/>
            <a:ext cx="6015675" cy="3731609"/>
          </a:xfrm>
          <a:prstGeom prst="rect">
            <a:avLst/>
          </a:prstGeom>
        </p:spPr>
      </p:pic>
      <p:sp>
        <p:nvSpPr>
          <p:cNvPr id="2" name="矩形 1">
            <a:extLst>
              <a:ext uri="{FF2B5EF4-FFF2-40B4-BE49-F238E27FC236}">
                <a16:creationId xmlns:a16="http://schemas.microsoft.com/office/drawing/2014/main" id="{A5F34C2A-D9D3-3A40-B701-4F4FC65A92CB}"/>
              </a:ext>
            </a:extLst>
          </p:cNvPr>
          <p:cNvSpPr/>
          <p:nvPr/>
        </p:nvSpPr>
        <p:spPr>
          <a:xfrm>
            <a:off x="1990457" y="380942"/>
            <a:ext cx="5822453" cy="523220"/>
          </a:xfrm>
          <a:prstGeom prst="rect">
            <a:avLst/>
          </a:prstGeom>
        </p:spPr>
        <p:txBody>
          <a:bodyPr wrap="square">
            <a:spAutoFit/>
          </a:bodyPr>
          <a:lstStyle/>
          <a:p>
            <a:r>
              <a:rPr lang="zh-CN" altLang="en-US" sz="28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mj-ea"/>
                <a:cs typeface="+mj-cs"/>
              </a:rPr>
              <a:t>思政二（续）：</a:t>
            </a:r>
            <a:r>
              <a:rPr lang="zh-CN" altLang="en-US" sz="2800" b="1" dirty="0">
                <a:solidFill>
                  <a:srgbClr val="C00000"/>
                </a:solidFill>
                <a:latin typeface="+mj-lt"/>
                <a:ea typeface="+mj-ea"/>
                <a:cs typeface="+mj-cs"/>
              </a:rPr>
              <a:t>华为鸿蒙操作系统</a:t>
            </a:r>
          </a:p>
        </p:txBody>
      </p:sp>
    </p:spTree>
    <p:extLst>
      <p:ext uri="{BB962C8B-B14F-4D97-AF65-F5344CB8AC3E}">
        <p14:creationId xmlns:p14="http://schemas.microsoft.com/office/powerpoint/2010/main" val="305985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A92C875-5C4D-B342-8208-EA1FF54CF161}" type="slidenum">
              <a:rPr kumimoji="1" lang="zh-CN" altLang="en-US" smtClean="0"/>
              <a:t>8</a:t>
            </a:fld>
            <a:endParaRPr kumimoji="1" lang="zh-CN" altLang="en-US"/>
          </a:p>
        </p:txBody>
      </p:sp>
      <p:sp>
        <p:nvSpPr>
          <p:cNvPr id="5" name="Rectangle 4">
            <a:extLst>
              <a:ext uri="{FF2B5EF4-FFF2-40B4-BE49-F238E27FC236}">
                <a16:creationId xmlns:a16="http://schemas.microsoft.com/office/drawing/2014/main" id="{9DB31B09-B016-CC49-BEFA-A9CF25B88D8E}"/>
              </a:ext>
            </a:extLst>
          </p:cNvPr>
          <p:cNvSpPr>
            <a:spLocks noGrp="1" noChangeArrowheads="1"/>
          </p:cNvSpPr>
          <p:nvPr>
            <p:ph type="title" idx="4294967295"/>
          </p:nvPr>
        </p:nvSpPr>
        <p:spPr>
          <a:xfrm>
            <a:off x="1257300" y="-603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p>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课程介绍</a:t>
            </a:r>
          </a:p>
        </p:txBody>
      </p:sp>
      <p:grpSp>
        <p:nvGrpSpPr>
          <p:cNvPr id="6" name="组 5"/>
          <p:cNvGrpSpPr/>
          <p:nvPr/>
        </p:nvGrpSpPr>
        <p:grpSpPr>
          <a:xfrm>
            <a:off x="942535" y="1217738"/>
            <a:ext cx="7744265" cy="4759732"/>
            <a:chOff x="1389347" y="1611992"/>
            <a:chExt cx="7247242" cy="4313931"/>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961" y="1611992"/>
              <a:ext cx="4090587" cy="166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l="75000"/>
            <a:stretch>
              <a:fillRect/>
            </a:stretch>
          </p:blipFill>
          <p:spPr bwMode="auto">
            <a:xfrm>
              <a:off x="2947876" y="3332820"/>
              <a:ext cx="7429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r="74634"/>
            <a:stretch>
              <a:fillRect/>
            </a:stretch>
          </p:blipFill>
          <p:spPr bwMode="auto">
            <a:xfrm>
              <a:off x="3706304" y="3348298"/>
              <a:ext cx="869156" cy="235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0" name="圆角矩形 9">
              <a:extLst>
                <a:ext uri="{FF2B5EF4-FFF2-40B4-BE49-F238E27FC236}">
                  <a16:creationId xmlns:a16="http://schemas.microsoft.com/office/drawing/2014/main" id="{3E54E991-269C-0F45-8EB4-006C9FEA8B86}"/>
                </a:ext>
              </a:extLst>
            </p:cNvPr>
            <p:cNvSpPr/>
            <p:nvPr/>
          </p:nvSpPr>
          <p:spPr>
            <a:xfrm>
              <a:off x="1389347" y="3348299"/>
              <a:ext cx="1543050" cy="127873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dirty="0">
                  <a:solidFill>
                    <a:srgbClr val="00002E"/>
                  </a:solidFill>
                  <a:latin typeface="Microsoft YaHei" panose="020B0503020204020204" pitchFamily="34" charset="-122"/>
                  <a:ea typeface="Microsoft YaHei" panose="020B0503020204020204" pitchFamily="34" charset="-122"/>
                </a:rPr>
                <a:t>使用操作系统</a:t>
              </a:r>
            </a:p>
          </p:txBody>
        </p:sp>
        <p:sp>
          <p:nvSpPr>
            <p:cNvPr id="11" name="圆角矩形 10">
              <a:extLst>
                <a:ext uri="{FF2B5EF4-FFF2-40B4-BE49-F238E27FC236}">
                  <a16:creationId xmlns:a16="http://schemas.microsoft.com/office/drawing/2014/main" id="{795FAA45-398B-AB46-BC22-4CA60A29BC77}"/>
                </a:ext>
              </a:extLst>
            </p:cNvPr>
            <p:cNvSpPr/>
            <p:nvPr/>
          </p:nvSpPr>
          <p:spPr>
            <a:xfrm>
              <a:off x="4575460" y="3233999"/>
              <a:ext cx="4061129" cy="269192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 typeface="Wingdings" panose="05000000000000000000" pitchFamily="2" charset="2"/>
                <a:buChar char="l"/>
              </a:pPr>
              <a:r>
                <a:rPr kumimoji="1" lang="zh-CN" altLang="en-US" sz="2400" b="1" dirty="0">
                  <a:solidFill>
                    <a:srgbClr val="00002E"/>
                  </a:solidFill>
                  <a:latin typeface="Microsoft YaHei" panose="020B0503020204020204" pitchFamily="34" charset="-122"/>
                  <a:ea typeface="Microsoft YaHei" panose="020B0503020204020204" pitchFamily="34" charset="-122"/>
                </a:rPr>
                <a:t>理解操作系统如何工作</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en-US" altLang="zh-CN" sz="2400" b="1" dirty="0">
                  <a:solidFill>
                    <a:srgbClr val="00002E"/>
                  </a:solidFill>
                  <a:latin typeface="Microsoft YaHei" panose="020B0503020204020204" pitchFamily="34" charset="-122"/>
                  <a:ea typeface="Microsoft YaHei" panose="020B0503020204020204" pitchFamily="34" charset="-122"/>
                </a:rPr>
                <a:t>OS</a:t>
              </a:r>
              <a:r>
                <a:rPr kumimoji="1" lang="zh-CN" altLang="en-US" sz="2400" b="1" dirty="0">
                  <a:solidFill>
                    <a:srgbClr val="00002E"/>
                  </a:solidFill>
                  <a:latin typeface="Microsoft YaHei" panose="020B0503020204020204" pitchFamily="34" charset="-122"/>
                  <a:ea typeface="Microsoft YaHei" panose="020B0503020204020204" pitchFamily="34" charset="-122"/>
                </a:rPr>
                <a:t>的工作方式</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en-US" altLang="zh-CN" sz="2400" b="1" dirty="0">
                  <a:solidFill>
                    <a:srgbClr val="00002E"/>
                  </a:solidFill>
                  <a:latin typeface="Microsoft YaHei" panose="020B0503020204020204" pitchFamily="34" charset="-122"/>
                  <a:ea typeface="Microsoft YaHei" panose="020B0503020204020204" pitchFamily="34" charset="-122"/>
                </a:rPr>
                <a:t>OS</a:t>
              </a:r>
              <a:r>
                <a:rPr kumimoji="1" lang="zh-CN" altLang="en-US" sz="2400" b="1" dirty="0">
                  <a:solidFill>
                    <a:srgbClr val="00002E"/>
                  </a:solidFill>
                  <a:latin typeface="Microsoft YaHei" panose="020B0503020204020204" pitchFamily="34" charset="-122"/>
                  <a:ea typeface="Microsoft YaHei" panose="020B0503020204020204" pitchFamily="34" charset="-122"/>
                </a:rPr>
                <a:t>的内部结构与数据结构</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zh-CN" altLang="en-US" sz="2400" b="1" dirty="0">
                  <a:solidFill>
                    <a:srgbClr val="00002E"/>
                  </a:solidFill>
                  <a:latin typeface="Microsoft YaHei" panose="020B0503020204020204" pitchFamily="34" charset="-122"/>
                  <a:ea typeface="Microsoft YaHei" panose="020B0503020204020204" pitchFamily="34" charset="-122"/>
                </a:rPr>
                <a:t>设计</a:t>
              </a:r>
              <a:r>
                <a:rPr kumimoji="1" lang="en-US" altLang="zh-CN" sz="2400" b="1" dirty="0">
                  <a:solidFill>
                    <a:srgbClr val="00002E"/>
                  </a:solidFill>
                  <a:latin typeface="Microsoft YaHei" panose="020B0503020204020204" pitchFamily="34" charset="-122"/>
                  <a:ea typeface="Microsoft YaHei" panose="020B0503020204020204" pitchFamily="34" charset="-122"/>
                </a:rPr>
                <a:t>OS</a:t>
              </a:r>
              <a:r>
                <a:rPr kumimoji="1" lang="zh-CN" altLang="en-US" sz="2400" b="1" dirty="0">
                  <a:solidFill>
                    <a:srgbClr val="00002E"/>
                  </a:solidFill>
                  <a:latin typeface="Microsoft YaHei" panose="020B0503020204020204" pitchFamily="34" charset="-122"/>
                  <a:ea typeface="Microsoft YaHei" panose="020B0503020204020204" pitchFamily="34" charset="-122"/>
                </a:rPr>
                <a:t>过程中的问题、解决方案和折中权衡</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zh-CN" altLang="en-US" sz="2400" b="1" dirty="0">
                  <a:solidFill>
                    <a:srgbClr val="00002E"/>
                  </a:solidFill>
                  <a:latin typeface="Microsoft YaHei" panose="020B0503020204020204" pitchFamily="34" charset="-122"/>
                  <a:ea typeface="Microsoft YaHei" panose="020B0503020204020204" pitchFamily="34" charset="-122"/>
                </a:rPr>
                <a:t>操作系统中的典型技术和应用</a:t>
              </a:r>
              <a:endParaRPr kumimoji="1" lang="zh-CN" altLang="en-US" sz="2800" b="1" dirty="0">
                <a:solidFill>
                  <a:srgbClr val="00002E"/>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5643816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4A66AC">
                    <a:lumMod val="75000"/>
                  </a:srgbClr>
                </a:solidFill>
                <a:effectLst>
                  <a:outerShdw blurRad="38100" dist="38100" dir="2700000" algn="tl">
                    <a:srgbClr val="000000">
                      <a:alpha val="43137"/>
                    </a:srgbClr>
                  </a:outerShdw>
                </a:effectLst>
              </a:rPr>
              <a:t>思政二（续）：</a:t>
            </a:r>
            <a:r>
              <a:rPr lang="zh-CN" altLang="en-US" dirty="0">
                <a:solidFill>
                  <a:srgbClr val="C00000"/>
                </a:solidFill>
              </a:rPr>
              <a:t>华为鸿蒙精神</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658244" y="919816"/>
            <a:ext cx="7827512" cy="5018368"/>
          </a:xfrm>
          <a:prstGeom prst="rect">
            <a:avLst/>
          </a:prstGeom>
        </p:spPr>
      </p:pic>
    </p:spTree>
    <p:extLst>
      <p:ext uri="{BB962C8B-B14F-4D97-AF65-F5344CB8AC3E}">
        <p14:creationId xmlns:p14="http://schemas.microsoft.com/office/powerpoint/2010/main" val="62015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4A66AC">
                    <a:lumMod val="75000"/>
                  </a:srgbClr>
                </a:solidFill>
                <a:effectLst>
                  <a:outerShdw blurRad="38100" dist="38100" dir="2700000" algn="tl">
                    <a:srgbClr val="000000">
                      <a:alpha val="43137"/>
                    </a:srgbClr>
                  </a:outerShdw>
                </a:effectLst>
              </a:rPr>
              <a:t>思政二（续）：</a:t>
            </a:r>
            <a:r>
              <a:rPr lang="zh-CN" altLang="en-US" dirty="0">
                <a:solidFill>
                  <a:srgbClr val="C00000"/>
                </a:solidFill>
              </a:rPr>
              <a:t>华为鸿蒙精神</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829650" y="999363"/>
            <a:ext cx="7484701" cy="4856485"/>
          </a:xfrm>
          <a:prstGeom prst="rect">
            <a:avLst/>
          </a:prstGeom>
        </p:spPr>
      </p:pic>
    </p:spTree>
    <p:extLst>
      <p:ext uri="{BB962C8B-B14F-4D97-AF65-F5344CB8AC3E}">
        <p14:creationId xmlns:p14="http://schemas.microsoft.com/office/powerpoint/2010/main" val="242207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8199" y="304662"/>
            <a:ext cx="7190789" cy="549275"/>
          </a:xfrm>
        </p:spPr>
        <p:txBody>
          <a:bodyPr/>
          <a:lstStyle/>
          <a:p>
            <a:r>
              <a:rPr lang="zh-CN" altLang="en-US" dirty="0">
                <a:solidFill>
                  <a:srgbClr val="4A66AC">
                    <a:lumMod val="75000"/>
                  </a:srgbClr>
                </a:solidFill>
                <a:effectLst>
                  <a:outerShdw blurRad="38100" dist="38100" dir="2700000" algn="tl">
                    <a:srgbClr val="000000">
                      <a:alpha val="43137"/>
                    </a:srgbClr>
                  </a:outerShdw>
                </a:effectLst>
              </a:rPr>
              <a:t>思政二（续）：</a:t>
            </a:r>
            <a:r>
              <a:rPr lang="zh-CN" altLang="en-US" dirty="0">
                <a:solidFill>
                  <a:srgbClr val="C00000"/>
                </a:solidFill>
              </a:rPr>
              <a:t>华为鸿蒙精神</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468565" y="1215331"/>
            <a:ext cx="8046738" cy="4598136"/>
          </a:xfrm>
          <a:prstGeom prst="rect">
            <a:avLst/>
          </a:prstGeom>
        </p:spPr>
      </p:pic>
    </p:spTree>
    <p:extLst>
      <p:ext uri="{BB962C8B-B14F-4D97-AF65-F5344CB8AC3E}">
        <p14:creationId xmlns:p14="http://schemas.microsoft.com/office/powerpoint/2010/main" val="41748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843966"/>
            <a:ext cx="9448589" cy="3263410"/>
          </a:xfrm>
        </p:spPr>
        <p:txBody>
          <a:bodyPr/>
          <a:lstStyle/>
          <a:p>
            <a:pPr>
              <a:lnSpc>
                <a:spcPct val="150000"/>
              </a:lnSpc>
              <a:buFont typeface="ZapfDingbatsITC" charset="0"/>
              <a:buChar char="✤"/>
            </a:pPr>
            <a:r>
              <a:rPr lang="zh-CN" altLang="en-US" sz="2099" dirty="0">
                <a:latin typeface="Arial" charset="0"/>
                <a:ea typeface="宋体" pitchFamily="2" charset="-122"/>
              </a:rPr>
              <a:t> </a:t>
            </a:r>
            <a:r>
              <a:rPr lang="en-US" altLang="zh-CN" sz="2099" dirty="0">
                <a:latin typeface="微软雅黑" charset="-122"/>
                <a:ea typeface="微软雅黑" charset="-122"/>
                <a:cs typeface="微软雅黑" charset="-122"/>
              </a:rPr>
              <a:t>2012</a:t>
            </a:r>
            <a:r>
              <a:rPr lang="zh-CN" altLang="en-US" sz="2099" dirty="0">
                <a:latin typeface="微软雅黑" charset="-122"/>
                <a:ea typeface="微软雅黑" charset="-122"/>
                <a:cs typeface="微软雅黑" charset="-122"/>
              </a:rPr>
              <a:t>，华为开始规划自有操作系统“鸿蒙”</a:t>
            </a:r>
            <a:endParaRPr lang="en-US" altLang="zh-CN" sz="2099" dirty="0">
              <a:latin typeface="微软雅黑" charset="-122"/>
              <a:ea typeface="微软雅黑" charset="-122"/>
              <a:cs typeface="微软雅黑" charset="-122"/>
            </a:endParaRPr>
          </a:p>
          <a:p>
            <a:pPr>
              <a:lnSpc>
                <a:spcPct val="150000"/>
              </a:lnSpc>
              <a:buFont typeface="ZapfDingbatsITC" charset="0"/>
              <a:buChar char="✤"/>
            </a:pPr>
            <a:r>
              <a:rPr lang="zh-CN" altLang="en-US" sz="2099" dirty="0">
                <a:latin typeface="微软雅黑" charset="-122"/>
                <a:ea typeface="微软雅黑" charset="-122"/>
                <a:cs typeface="微软雅黑" charset="-122"/>
              </a:rPr>
              <a:t> </a:t>
            </a:r>
            <a:r>
              <a:rPr lang="en-US" altLang="zh-CN" sz="2099" dirty="0">
                <a:latin typeface="微软雅黑" charset="-122"/>
                <a:ea typeface="微软雅黑" charset="-122"/>
                <a:cs typeface="微软雅黑" charset="-122"/>
              </a:rPr>
              <a:t>2019.8</a:t>
            </a:r>
            <a:r>
              <a:rPr lang="zh-CN" altLang="en-US" sz="2099" dirty="0">
                <a:latin typeface="微软雅黑" charset="-122"/>
                <a:ea typeface="微软雅黑" charset="-122"/>
                <a:cs typeface="微软雅黑" charset="-122"/>
              </a:rPr>
              <a:t>，华为正式发布鸿蒙系统</a:t>
            </a:r>
          </a:p>
          <a:p>
            <a:pPr>
              <a:lnSpc>
                <a:spcPct val="150000"/>
              </a:lnSpc>
              <a:buFont typeface="ZapfDingbatsITC" charset="0"/>
              <a:buChar char="✤"/>
            </a:pPr>
            <a:r>
              <a:rPr lang="zh-CN" altLang="en-US" sz="2099" dirty="0">
                <a:latin typeface="微软雅黑" charset="-122"/>
                <a:ea typeface="微软雅黑" charset="-122"/>
                <a:cs typeface="微软雅黑" charset="-122"/>
              </a:rPr>
              <a:t> </a:t>
            </a:r>
            <a:r>
              <a:rPr lang="en-US" altLang="zh-CN" sz="2099" dirty="0">
                <a:latin typeface="微软雅黑" charset="-122"/>
                <a:ea typeface="微软雅黑" charset="-122"/>
                <a:cs typeface="微软雅黑" charset="-122"/>
              </a:rPr>
              <a:t>2020.9</a:t>
            </a:r>
            <a:r>
              <a:rPr lang="zh-CN" altLang="en-US" sz="2099" dirty="0">
                <a:latin typeface="微软雅黑" charset="-122"/>
                <a:ea typeface="微软雅黑" charset="-122"/>
                <a:cs typeface="微软雅黑" charset="-122"/>
              </a:rPr>
              <a:t>，华为鸿蒙系统升级至华为鸿蒙系统</a:t>
            </a:r>
            <a:r>
              <a:rPr lang="en-US" altLang="zh-CN" sz="2099" dirty="0">
                <a:latin typeface="微软雅黑" charset="-122"/>
                <a:ea typeface="微软雅黑" charset="-122"/>
                <a:cs typeface="微软雅黑" charset="-122"/>
              </a:rPr>
              <a:t>2.0</a:t>
            </a:r>
            <a:r>
              <a:rPr lang="zh-CN" altLang="en-US" sz="2099" dirty="0">
                <a:latin typeface="微软雅黑" charset="-122"/>
                <a:ea typeface="微软雅黑" charset="-122"/>
                <a:cs typeface="微软雅黑" charset="-122"/>
              </a:rPr>
              <a:t>版本，即</a:t>
            </a:r>
            <a:r>
              <a:rPr lang="en-US" altLang="zh-CN" sz="2099" dirty="0" err="1">
                <a:latin typeface="微软雅黑" charset="-122"/>
                <a:ea typeface="微软雅黑" charset="-122"/>
                <a:cs typeface="微软雅黑" charset="-122"/>
              </a:rPr>
              <a:t>HarmonyOS</a:t>
            </a:r>
            <a:r>
              <a:rPr lang="en-US" altLang="zh-CN" sz="2099" dirty="0">
                <a:latin typeface="微软雅黑" charset="-122"/>
                <a:ea typeface="微软雅黑" charset="-122"/>
                <a:cs typeface="微软雅黑" charset="-122"/>
              </a:rPr>
              <a:t> 2.0</a:t>
            </a:r>
          </a:p>
          <a:p>
            <a:pPr>
              <a:lnSpc>
                <a:spcPct val="150000"/>
              </a:lnSpc>
              <a:buFont typeface="ZapfDingbatsITC" charset="0"/>
              <a:buChar char="✤"/>
            </a:pPr>
            <a:r>
              <a:rPr lang="zh-CN" altLang="en-US" sz="2099" dirty="0">
                <a:latin typeface="微软雅黑" charset="-122"/>
                <a:ea typeface="微软雅黑" charset="-122"/>
                <a:cs typeface="微软雅黑" charset="-122"/>
              </a:rPr>
              <a:t> </a:t>
            </a:r>
            <a:r>
              <a:rPr lang="en-US" altLang="zh-CN" sz="2099" dirty="0">
                <a:latin typeface="微软雅黑" charset="-122"/>
                <a:ea typeface="微软雅黑" charset="-122"/>
                <a:cs typeface="微软雅黑" charset="-122"/>
              </a:rPr>
              <a:t>2021.5</a:t>
            </a:r>
            <a:r>
              <a:rPr lang="zh-CN" altLang="en-US" sz="2099" dirty="0">
                <a:latin typeface="微软雅黑" charset="-122"/>
                <a:ea typeface="微软雅黑" charset="-122"/>
                <a:cs typeface="微软雅黑" charset="-122"/>
              </a:rPr>
              <a:t>，华为宣布华为</a:t>
            </a:r>
            <a:r>
              <a:rPr lang="en-US" altLang="zh-CN" sz="2099" dirty="0" err="1">
                <a:latin typeface="微软雅黑" charset="-122"/>
                <a:ea typeface="微软雅黑" charset="-122"/>
                <a:cs typeface="微软雅黑" charset="-122"/>
              </a:rPr>
              <a:t>HiLink</a:t>
            </a:r>
            <a:r>
              <a:rPr lang="zh-CN" altLang="en-US" sz="2099" dirty="0">
                <a:latin typeface="微软雅黑" charset="-122"/>
                <a:ea typeface="微软雅黑" charset="-122"/>
                <a:cs typeface="微软雅黑" charset="-122"/>
              </a:rPr>
              <a:t>将与</a:t>
            </a:r>
            <a:r>
              <a:rPr lang="en-US" altLang="zh-CN" sz="2099" dirty="0">
                <a:latin typeface="微软雅黑" charset="-122"/>
                <a:ea typeface="微软雅黑" charset="-122"/>
                <a:cs typeface="微软雅黑" charset="-122"/>
              </a:rPr>
              <a:t>Harmony OS</a:t>
            </a:r>
            <a:r>
              <a:rPr lang="zh-CN" altLang="en-US" sz="2099" dirty="0">
                <a:latin typeface="微软雅黑" charset="-122"/>
                <a:ea typeface="微软雅黑" charset="-122"/>
                <a:cs typeface="微软雅黑" charset="-122"/>
              </a:rPr>
              <a:t>统一为</a:t>
            </a:r>
            <a:r>
              <a:rPr lang="en-US" altLang="zh-CN" sz="2099" dirty="0" err="1">
                <a:latin typeface="微软雅黑" charset="-122"/>
                <a:ea typeface="微软雅黑" charset="-122"/>
                <a:cs typeface="微软雅黑" charset="-122"/>
              </a:rPr>
              <a:t>Harmory</a:t>
            </a:r>
            <a:r>
              <a:rPr lang="zh-CN" altLang="en-US" sz="2099" dirty="0">
                <a:latin typeface="微软雅黑" charset="-122"/>
                <a:ea typeface="微软雅黑" charset="-122"/>
                <a:cs typeface="微软雅黑" charset="-122"/>
              </a:rPr>
              <a:t> </a:t>
            </a:r>
            <a:r>
              <a:rPr lang="en-US" altLang="zh-CN" sz="2099" dirty="0">
                <a:latin typeface="微软雅黑" charset="-122"/>
                <a:ea typeface="微软雅黑" charset="-122"/>
                <a:cs typeface="微软雅黑" charset="-122"/>
              </a:rPr>
              <a:t>OS</a:t>
            </a:r>
            <a:r>
              <a:rPr lang="zh-CN" altLang="en-US" sz="2099" dirty="0">
                <a:latin typeface="微软雅黑" charset="-122"/>
                <a:ea typeface="微软雅黑" charset="-122"/>
                <a:cs typeface="微软雅黑" charset="-122"/>
              </a:rPr>
              <a:t> </a:t>
            </a:r>
            <a:r>
              <a:rPr lang="en-US" altLang="zh-CN" sz="2099" dirty="0">
                <a:latin typeface="微软雅黑" charset="-122"/>
                <a:ea typeface="微软雅黑" charset="-122"/>
                <a:cs typeface="微软雅黑" charset="-122"/>
              </a:rPr>
              <a:t>Connect</a:t>
            </a:r>
            <a:r>
              <a:rPr lang="zh-CN" altLang="en-US" sz="2099" dirty="0">
                <a:latin typeface="微软雅黑" charset="-122"/>
                <a:ea typeface="微软雅黑" charset="-122"/>
                <a:cs typeface="微软雅黑" charset="-122"/>
              </a:rPr>
              <a:t> （鸿蒙智联）</a:t>
            </a:r>
            <a:endParaRPr lang="en-US" altLang="zh-CN" sz="2099" dirty="0">
              <a:latin typeface="微软雅黑" charset="-122"/>
              <a:ea typeface="微软雅黑" charset="-122"/>
              <a:cs typeface="微软雅黑" charset="-122"/>
            </a:endParaRPr>
          </a:p>
          <a:p>
            <a:pPr>
              <a:lnSpc>
                <a:spcPct val="150000"/>
              </a:lnSpc>
              <a:buFont typeface="ZapfDingbatsITC" charset="0"/>
              <a:buChar char="✤"/>
            </a:pPr>
            <a:r>
              <a:rPr lang="zh-CN" altLang="en-US" sz="2099" dirty="0">
                <a:latin typeface="微软雅黑" charset="-122"/>
                <a:ea typeface="微软雅黑" charset="-122"/>
                <a:cs typeface="微软雅黑" charset="-122"/>
              </a:rPr>
              <a:t> </a:t>
            </a:r>
            <a:r>
              <a:rPr lang="en-US" altLang="zh-CN" sz="2099" dirty="0">
                <a:latin typeface="微软雅黑" charset="-122"/>
                <a:ea typeface="微软雅黑" charset="-122"/>
                <a:cs typeface="微软雅黑" charset="-122"/>
              </a:rPr>
              <a:t>2022</a:t>
            </a:r>
            <a:r>
              <a:rPr lang="zh-CN" altLang="en-US" sz="2099" dirty="0">
                <a:latin typeface="微软雅黑" charset="-122"/>
                <a:ea typeface="微软雅黑" charset="-122"/>
                <a:cs typeface="微软雅黑" charset="-122"/>
              </a:rPr>
              <a:t>年，鸿蒙系统 </a:t>
            </a:r>
            <a:r>
              <a:rPr lang="en-US" altLang="zh-CN" sz="2099" dirty="0">
                <a:latin typeface="微软雅黑" charset="-122"/>
                <a:ea typeface="微软雅黑" charset="-122"/>
                <a:cs typeface="微软雅黑" charset="-122"/>
              </a:rPr>
              <a:t>Harmony OS </a:t>
            </a:r>
            <a:r>
              <a:rPr lang="zh-CN" altLang="en-US" sz="2099" dirty="0">
                <a:latin typeface="微软雅黑" charset="-122"/>
                <a:ea typeface="微软雅黑" charset="-122"/>
                <a:cs typeface="微软雅黑" charset="-122"/>
              </a:rPr>
              <a:t>将登陆欧洲</a:t>
            </a:r>
          </a:p>
          <a:p>
            <a:pPr>
              <a:buFont typeface="ZapfDingbatsITC" charset="0"/>
              <a:buChar char="✤"/>
            </a:pPr>
            <a:endParaRPr lang="en-US" altLang="zh-CN" sz="2999" dirty="0">
              <a:latin typeface="Arial" charset="0"/>
              <a:ea typeface="宋体" pitchFamily="2" charset="-122"/>
            </a:endParaRPr>
          </a:p>
        </p:txBody>
      </p:sp>
      <p:pic>
        <p:nvPicPr>
          <p:cNvPr id="9"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7" y="857324"/>
            <a:ext cx="9144000" cy="44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矩形 6"/>
          <p:cNvSpPr/>
          <p:nvPr/>
        </p:nvSpPr>
        <p:spPr>
          <a:xfrm>
            <a:off x="3414858" y="890650"/>
            <a:ext cx="1800493" cy="415370"/>
          </a:xfrm>
          <a:prstGeom prst="rect">
            <a:avLst/>
          </a:prstGeom>
        </p:spPr>
        <p:txBody>
          <a:bodyPr wrap="none">
            <a:spAutoFit/>
          </a:bodyPr>
          <a:lstStyle/>
          <a:p>
            <a:pPr algn="ctr"/>
            <a:r>
              <a:rPr kumimoji="1" lang="zh-CN" altLang="en-US" sz="2099" b="1" dirty="0">
                <a:solidFill>
                  <a:schemeClr val="bg1"/>
                </a:solidFill>
                <a:latin typeface="Microsoft YaHei" charset="-122"/>
                <a:ea typeface="Microsoft YaHei" charset="-122"/>
                <a:cs typeface="Microsoft YaHei" charset="-122"/>
              </a:rPr>
              <a:t>鸿蒙发展进程</a:t>
            </a:r>
          </a:p>
        </p:txBody>
      </p:sp>
      <p:sp>
        <p:nvSpPr>
          <p:cNvPr id="2" name="矩形 1">
            <a:extLst>
              <a:ext uri="{FF2B5EF4-FFF2-40B4-BE49-F238E27FC236}">
                <a16:creationId xmlns:a16="http://schemas.microsoft.com/office/drawing/2014/main" id="{7E13ECD4-1264-864B-957F-3F175BA003C5}"/>
              </a:ext>
            </a:extLst>
          </p:cNvPr>
          <p:cNvSpPr/>
          <p:nvPr/>
        </p:nvSpPr>
        <p:spPr>
          <a:xfrm>
            <a:off x="2608866" y="286663"/>
            <a:ext cx="4185761" cy="461665"/>
          </a:xfrm>
          <a:prstGeom prst="rect">
            <a:avLst/>
          </a:prstGeom>
        </p:spPr>
        <p:txBody>
          <a:bodyPr wrap="none">
            <a:spAutoFit/>
          </a:bodyPr>
          <a:lstStyle/>
          <a:p>
            <a:r>
              <a:rPr lang="zh-CN" altLang="en-US" sz="24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思政二（续）：</a:t>
            </a:r>
            <a:r>
              <a:rPr lang="zh-CN" altLang="en-US" sz="2400" b="1" dirty="0">
                <a:solidFill>
                  <a:srgbClr val="C00000"/>
                </a:solidFill>
                <a:latin typeface="微软雅黑" panose="020B0503020204020204" pitchFamily="34" charset="-122"/>
                <a:ea typeface="微软雅黑" panose="020B0503020204020204" pitchFamily="34" charset="-122"/>
                <a:cs typeface="+mj-cs"/>
              </a:rPr>
              <a:t>华为鸿蒙精神</a:t>
            </a:r>
          </a:p>
        </p:txBody>
      </p:sp>
    </p:spTree>
    <p:extLst>
      <p:ext uri="{BB962C8B-B14F-4D97-AF65-F5344CB8AC3E}">
        <p14:creationId xmlns:p14="http://schemas.microsoft.com/office/powerpoint/2010/main" val="66373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57301" y="1647266"/>
            <a:ext cx="7886700" cy="3263410"/>
          </a:xfrm>
        </p:spPr>
        <p:txBody>
          <a:bodyPr/>
          <a:lstStyle/>
          <a:p>
            <a:pPr>
              <a:buFont typeface="ZapfDingbatsITC" charset="0"/>
              <a:buChar char="✤"/>
            </a:pPr>
            <a:endParaRPr lang="en-US" altLang="zh-CN" sz="2024" dirty="0">
              <a:latin typeface="微软雅黑" charset="-122"/>
              <a:ea typeface="微软雅黑" charset="-122"/>
              <a:cs typeface="微软雅黑" charset="-122"/>
            </a:endParaRPr>
          </a:p>
          <a:p>
            <a:pPr>
              <a:buFont typeface="ZapfDingbatsITC" charset="0"/>
              <a:buChar char="✤"/>
            </a:pPr>
            <a:endParaRPr lang="en-US" altLang="zh-CN" sz="2024" dirty="0">
              <a:latin typeface="微软雅黑" charset="-122"/>
              <a:ea typeface="微软雅黑" charset="-122"/>
              <a:cs typeface="微软雅黑" charset="-122"/>
            </a:endParaRPr>
          </a:p>
          <a:p>
            <a:pPr>
              <a:buFont typeface="ZapfDingbatsITC" charset="0"/>
              <a:buChar char="✤"/>
            </a:pPr>
            <a:endParaRPr lang="en-US" altLang="zh-CN" sz="2024" dirty="0">
              <a:latin typeface="微软雅黑" charset="-122"/>
              <a:ea typeface="微软雅黑" charset="-122"/>
              <a:cs typeface="微软雅黑" charset="-122"/>
            </a:endParaRPr>
          </a:p>
          <a:p>
            <a:pPr>
              <a:buFont typeface="ZapfDingbatsITC" charset="0"/>
              <a:buChar char="✤"/>
            </a:pPr>
            <a:endParaRPr lang="en-US" altLang="zh-CN" sz="2024" dirty="0">
              <a:latin typeface="微软雅黑" charset="-122"/>
              <a:ea typeface="微软雅黑" charset="-122"/>
              <a:cs typeface="微软雅黑" charset="-122"/>
            </a:endParaRPr>
          </a:p>
          <a:p>
            <a:endParaRPr lang="zh-CN" altLang="en-US" sz="2024" dirty="0">
              <a:latin typeface="微软雅黑" charset="-122"/>
              <a:ea typeface="微软雅黑" charset="-122"/>
              <a:cs typeface="微软雅黑" charset="-122"/>
            </a:endParaRPr>
          </a:p>
        </p:txBody>
      </p:sp>
      <p:sp>
        <p:nvSpPr>
          <p:cNvPr id="5" name="矩形 4"/>
          <p:cNvSpPr/>
          <p:nvPr/>
        </p:nvSpPr>
        <p:spPr>
          <a:xfrm>
            <a:off x="2952242" y="900733"/>
            <a:ext cx="4570810" cy="415370"/>
          </a:xfrm>
          <a:prstGeom prst="rect">
            <a:avLst/>
          </a:prstGeom>
        </p:spPr>
        <p:txBody>
          <a:bodyPr>
            <a:spAutoFit/>
          </a:bodyPr>
          <a:lstStyle/>
          <a:p>
            <a:r>
              <a:rPr kumimoji="1" lang="zh-CN" altLang="en-US" sz="2099" b="1" dirty="0">
                <a:solidFill>
                  <a:schemeClr val="bg1"/>
                </a:solidFill>
                <a:latin typeface="Microsoft YaHei" charset="-122"/>
                <a:ea typeface="Microsoft YaHei" charset="-122"/>
                <a:cs typeface="Microsoft YaHei" charset="-122"/>
              </a:rPr>
              <a:t>       华 为 鸿 蒙 精 神</a:t>
            </a:r>
          </a:p>
        </p:txBody>
      </p:sp>
      <p:sp>
        <p:nvSpPr>
          <p:cNvPr id="6" name="内容占位符 2"/>
          <p:cNvSpPr txBox="1">
            <a:spLocks/>
          </p:cNvSpPr>
          <p:nvPr/>
        </p:nvSpPr>
        <p:spPr>
          <a:xfrm>
            <a:off x="1710427" y="2993259"/>
            <a:ext cx="7886700" cy="3263410"/>
          </a:xfrm>
          <a:prstGeom prst="rect">
            <a:avLst/>
          </a:prstGeom>
        </p:spPr>
        <p:txBody>
          <a:bodyPr vert="horz" lIns="91419" tIns="45710" rIns="91419" bIns="45710" rtlCol="0">
            <a:normAutofit/>
          </a:bodyPr>
          <a:lstStyle>
            <a:lvl1pPr marL="304811" indent="-304811" algn="l" defTabSz="1219237" rtl="0" eaLnBrk="1" latinLnBrk="0" hangingPunct="1">
              <a:lnSpc>
                <a:spcPct val="90000"/>
              </a:lnSpc>
              <a:spcBef>
                <a:spcPts val="1334"/>
              </a:spcBef>
              <a:buFont typeface="Arial" panose="020B0604020202020204" pitchFamily="34" charset="0"/>
              <a:buChar char="•"/>
              <a:defRPr sz="3700" kern="1200">
                <a:solidFill>
                  <a:schemeClr val="tx1"/>
                </a:solidFill>
                <a:latin typeface="+mn-lt"/>
                <a:ea typeface="+mn-ea"/>
                <a:cs typeface="+mn-cs"/>
              </a:defRPr>
            </a:lvl1pPr>
            <a:lvl2pPr marL="914427" indent="-304811" algn="l" defTabSz="1219237"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4046" indent="-304811" algn="l" defTabSz="1219237" rtl="0" eaLnBrk="1" latinLnBrk="0" hangingPunct="1">
              <a:lnSpc>
                <a:spcPct val="90000"/>
              </a:lnSpc>
              <a:spcBef>
                <a:spcPts val="667"/>
              </a:spcBef>
              <a:buFont typeface="Arial" panose="020B0604020202020204" pitchFamily="34" charset="0"/>
              <a:buChar char="•"/>
              <a:defRPr sz="2700" kern="1200">
                <a:solidFill>
                  <a:schemeClr val="tx1"/>
                </a:solidFill>
                <a:latin typeface="+mn-lt"/>
                <a:ea typeface="+mn-ea"/>
                <a:cs typeface="+mn-cs"/>
              </a:defRPr>
            </a:lvl3pPr>
            <a:lvl4pPr marL="2133664" indent="-304811" algn="l" defTabSz="1219237" rtl="0" eaLnBrk="1" latinLnBrk="0" hangingPunct="1">
              <a:lnSpc>
                <a:spcPct val="90000"/>
              </a:lnSpc>
              <a:spcBef>
                <a:spcPts val="667"/>
              </a:spcBef>
              <a:buFont typeface="Arial" panose="020B0604020202020204" pitchFamily="34" charset="0"/>
              <a:buChar char="•"/>
              <a:defRPr sz="2500" kern="1200">
                <a:solidFill>
                  <a:schemeClr val="tx1"/>
                </a:solidFill>
                <a:latin typeface="+mn-lt"/>
                <a:ea typeface="+mn-ea"/>
                <a:cs typeface="+mn-cs"/>
              </a:defRPr>
            </a:lvl4pPr>
            <a:lvl5pPr marL="2743283" indent="-304811" algn="l" defTabSz="1219237" rtl="0" eaLnBrk="1" latinLnBrk="0" hangingPunct="1">
              <a:lnSpc>
                <a:spcPct val="90000"/>
              </a:lnSpc>
              <a:spcBef>
                <a:spcPts val="667"/>
              </a:spcBef>
              <a:buFont typeface="Arial" panose="020B0604020202020204" pitchFamily="34" charset="0"/>
              <a:buChar char="•"/>
              <a:defRPr sz="2500" kern="1200">
                <a:solidFill>
                  <a:schemeClr val="tx1"/>
                </a:solidFill>
                <a:latin typeface="+mn-lt"/>
                <a:ea typeface="+mn-ea"/>
                <a:cs typeface="+mn-cs"/>
              </a:defRPr>
            </a:lvl5pPr>
            <a:lvl6pPr marL="3352902" indent="-304811" algn="l" defTabSz="1219237" rtl="0" eaLnBrk="1" latinLnBrk="0" hangingPunct="1">
              <a:lnSpc>
                <a:spcPct val="90000"/>
              </a:lnSpc>
              <a:spcBef>
                <a:spcPts val="667"/>
              </a:spcBef>
              <a:buFont typeface="Arial" panose="020B0604020202020204" pitchFamily="34" charset="0"/>
              <a:buChar char="•"/>
              <a:defRPr sz="2500" kern="1200">
                <a:solidFill>
                  <a:schemeClr val="tx1"/>
                </a:solidFill>
                <a:latin typeface="+mn-lt"/>
                <a:ea typeface="+mn-ea"/>
                <a:cs typeface="+mn-cs"/>
              </a:defRPr>
            </a:lvl6pPr>
            <a:lvl7pPr marL="3962518" indent="-304811" algn="l" defTabSz="1219237" rtl="0" eaLnBrk="1" latinLnBrk="0" hangingPunct="1">
              <a:lnSpc>
                <a:spcPct val="90000"/>
              </a:lnSpc>
              <a:spcBef>
                <a:spcPts val="667"/>
              </a:spcBef>
              <a:buFont typeface="Arial" panose="020B0604020202020204" pitchFamily="34" charset="0"/>
              <a:buChar char="•"/>
              <a:defRPr sz="2500" kern="1200">
                <a:solidFill>
                  <a:schemeClr val="tx1"/>
                </a:solidFill>
                <a:latin typeface="+mn-lt"/>
                <a:ea typeface="+mn-ea"/>
                <a:cs typeface="+mn-cs"/>
              </a:defRPr>
            </a:lvl7pPr>
            <a:lvl8pPr marL="4572137" indent="-304811" algn="l" defTabSz="1219237" rtl="0" eaLnBrk="1" latinLnBrk="0" hangingPunct="1">
              <a:lnSpc>
                <a:spcPct val="90000"/>
              </a:lnSpc>
              <a:spcBef>
                <a:spcPts val="667"/>
              </a:spcBef>
              <a:buFont typeface="Arial" panose="020B0604020202020204" pitchFamily="34" charset="0"/>
              <a:buChar char="•"/>
              <a:defRPr sz="2500" kern="1200">
                <a:solidFill>
                  <a:schemeClr val="tx1"/>
                </a:solidFill>
                <a:latin typeface="+mn-lt"/>
                <a:ea typeface="+mn-ea"/>
                <a:cs typeface="+mn-cs"/>
              </a:defRPr>
            </a:lvl8pPr>
            <a:lvl9pPr marL="5181756" indent="-304811" algn="l" defTabSz="1219237" rtl="0" eaLnBrk="1" latinLnBrk="0" hangingPunct="1">
              <a:lnSpc>
                <a:spcPct val="90000"/>
              </a:lnSpc>
              <a:spcBef>
                <a:spcPts val="667"/>
              </a:spcBef>
              <a:buFont typeface="Arial" panose="020B0604020202020204" pitchFamily="34" charset="0"/>
              <a:buChar char="•"/>
              <a:defRPr sz="2500" kern="1200">
                <a:solidFill>
                  <a:schemeClr val="tx1"/>
                </a:solidFill>
                <a:latin typeface="+mn-lt"/>
                <a:ea typeface="+mn-ea"/>
                <a:cs typeface="+mn-cs"/>
              </a:defRPr>
            </a:lvl9pPr>
          </a:lstStyle>
          <a:p>
            <a:pPr>
              <a:lnSpc>
                <a:spcPct val="150000"/>
              </a:lnSpc>
              <a:buFont typeface="ZapfDingbatsITC" charset="0"/>
              <a:buChar char="✤"/>
            </a:pPr>
            <a:r>
              <a:rPr lang="zh-CN" altLang="en-US" sz="2024" b="1" dirty="0">
                <a:latin typeface="微软雅黑" charset="-122"/>
                <a:ea typeface="微软雅黑" charset="-122"/>
                <a:cs typeface="微软雅黑" charset="-122"/>
              </a:rPr>
              <a:t> </a:t>
            </a:r>
            <a:r>
              <a:rPr lang="zh-CN" altLang="en-US" sz="2024" b="1" dirty="0">
                <a:solidFill>
                  <a:srgbClr val="C00000"/>
                </a:solidFill>
                <a:latin typeface="微软雅黑" charset="-122"/>
                <a:ea typeface="微软雅黑" charset="-122"/>
                <a:cs typeface="微软雅黑" charset="-122"/>
              </a:rPr>
              <a:t>爱国</a:t>
            </a:r>
            <a:r>
              <a:rPr lang="zh-CN" altLang="en-US" sz="2024" b="1" dirty="0">
                <a:latin typeface="微软雅黑" charset="-122"/>
                <a:ea typeface="微软雅黑" charset="-122"/>
                <a:cs typeface="微软雅黑" charset="-122"/>
              </a:rPr>
              <a:t>情怀、</a:t>
            </a:r>
            <a:r>
              <a:rPr lang="zh-CN" altLang="en-US" sz="2024" b="1" dirty="0">
                <a:solidFill>
                  <a:srgbClr val="C00000"/>
                </a:solidFill>
                <a:latin typeface="微软雅黑" charset="-122"/>
                <a:ea typeface="微软雅黑" charset="-122"/>
                <a:cs typeface="微软雅黑" charset="-122"/>
              </a:rPr>
              <a:t>团结</a:t>
            </a:r>
            <a:r>
              <a:rPr lang="zh-CN" altLang="en-US" sz="2024" b="1" dirty="0">
                <a:latin typeface="微软雅黑" charset="-122"/>
                <a:ea typeface="微软雅黑" charset="-122"/>
                <a:cs typeface="微软雅黑" charset="-122"/>
              </a:rPr>
              <a:t>协作、求实</a:t>
            </a:r>
            <a:r>
              <a:rPr lang="zh-CN" altLang="en-US" sz="2024" b="1" dirty="0">
                <a:solidFill>
                  <a:srgbClr val="C00000"/>
                </a:solidFill>
                <a:latin typeface="微软雅黑" charset="-122"/>
                <a:ea typeface="微软雅黑" charset="-122"/>
                <a:cs typeface="微软雅黑" charset="-122"/>
              </a:rPr>
              <a:t>创新、文化</a:t>
            </a:r>
            <a:r>
              <a:rPr lang="zh-CN" altLang="en-US" sz="2024" b="1" dirty="0">
                <a:latin typeface="微软雅黑" charset="-122"/>
                <a:ea typeface="微软雅黑" charset="-122"/>
                <a:cs typeface="微软雅黑" charset="-122"/>
              </a:rPr>
              <a:t>自信</a:t>
            </a:r>
            <a:endParaRPr lang="zh-CN" altLang="en-US" sz="2024" b="1" dirty="0">
              <a:solidFill>
                <a:srgbClr val="C00000"/>
              </a:solidFill>
              <a:latin typeface="微软雅黑" charset="-122"/>
              <a:ea typeface="微软雅黑" charset="-122"/>
              <a:cs typeface="微软雅黑" charset="-122"/>
            </a:endParaRPr>
          </a:p>
          <a:p>
            <a:pPr>
              <a:buFont typeface="ZapfDingbatsITC" charset="0"/>
              <a:buChar char="✤"/>
            </a:pPr>
            <a:endParaRPr lang="en-US" altLang="zh-CN" sz="2024" b="1" dirty="0">
              <a:latin typeface="微软雅黑" charset="-122"/>
              <a:ea typeface="微软雅黑" charset="-122"/>
              <a:cs typeface="微软雅黑" charset="-122"/>
            </a:endParaRPr>
          </a:p>
          <a:p>
            <a:pPr>
              <a:buFont typeface="ZapfDingbatsITC" charset="0"/>
              <a:buChar char="✤"/>
            </a:pPr>
            <a:endParaRPr lang="en-US" altLang="zh-CN" sz="2024" b="1" dirty="0">
              <a:latin typeface="微软雅黑" charset="-122"/>
              <a:ea typeface="微软雅黑" charset="-122"/>
              <a:cs typeface="微软雅黑" charset="-122"/>
            </a:endParaRPr>
          </a:p>
          <a:p>
            <a:pPr>
              <a:buFont typeface="ZapfDingbatsITC" charset="0"/>
              <a:buChar char="✤"/>
            </a:pPr>
            <a:endParaRPr lang="en-US" altLang="zh-CN" sz="2024" b="1" dirty="0">
              <a:latin typeface="微软雅黑" charset="-122"/>
              <a:ea typeface="微软雅黑" charset="-122"/>
              <a:cs typeface="微软雅黑" charset="-122"/>
            </a:endParaRPr>
          </a:p>
          <a:p>
            <a:pPr>
              <a:buFont typeface="ZapfDingbatsITC" charset="0"/>
              <a:buChar char="✤"/>
            </a:pPr>
            <a:endParaRPr lang="en-US" altLang="zh-CN" sz="2024" b="1" dirty="0">
              <a:latin typeface="微软雅黑" charset="-122"/>
              <a:ea typeface="微软雅黑" charset="-122"/>
              <a:cs typeface="微软雅黑" charset="-122"/>
            </a:endParaRPr>
          </a:p>
          <a:p>
            <a:endParaRPr lang="zh-CN" altLang="en-US" sz="2024" b="1" dirty="0">
              <a:latin typeface="微软雅黑" charset="-122"/>
              <a:ea typeface="微软雅黑" charset="-122"/>
              <a:cs typeface="微软雅黑" charset="-122"/>
            </a:endParaRPr>
          </a:p>
        </p:txBody>
      </p:sp>
      <p:sp>
        <p:nvSpPr>
          <p:cNvPr id="2" name="矩形 1">
            <a:extLst>
              <a:ext uri="{FF2B5EF4-FFF2-40B4-BE49-F238E27FC236}">
                <a16:creationId xmlns:a16="http://schemas.microsoft.com/office/drawing/2014/main" id="{B0749BF4-1521-4243-B939-F95A16A21BBB}"/>
              </a:ext>
            </a:extLst>
          </p:cNvPr>
          <p:cNvSpPr/>
          <p:nvPr/>
        </p:nvSpPr>
        <p:spPr>
          <a:xfrm>
            <a:off x="2307924" y="281772"/>
            <a:ext cx="4185761" cy="461665"/>
          </a:xfrm>
          <a:prstGeom prst="rect">
            <a:avLst/>
          </a:prstGeom>
        </p:spPr>
        <p:txBody>
          <a:bodyPr wrap="none">
            <a:spAutoFit/>
          </a:bodyPr>
          <a:lstStyle/>
          <a:p>
            <a:pPr lvl="0"/>
            <a:r>
              <a:rPr lang="zh-CN" altLang="en-US" sz="24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思政二（续）：</a:t>
            </a:r>
            <a:r>
              <a:rPr lang="zh-CN" altLang="en-US" sz="2400" b="1" dirty="0">
                <a:solidFill>
                  <a:srgbClr val="C00000"/>
                </a:solidFill>
                <a:latin typeface="微软雅黑" panose="020B0503020204020204" pitchFamily="34" charset="-122"/>
                <a:ea typeface="微软雅黑" panose="020B0503020204020204" pitchFamily="34" charset="-122"/>
              </a:rPr>
              <a:t>华为鸿蒙精神</a:t>
            </a:r>
          </a:p>
        </p:txBody>
      </p:sp>
    </p:spTree>
    <p:extLst>
      <p:ext uri="{BB962C8B-B14F-4D97-AF65-F5344CB8AC3E}">
        <p14:creationId xmlns:p14="http://schemas.microsoft.com/office/powerpoint/2010/main" val="50981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61ECDCB-64B8-5D43-B18D-ECF7DCCF7097}"/>
              </a:ext>
            </a:extLst>
          </p:cNvPr>
          <p:cNvSpPr>
            <a:spLocks noGrp="1"/>
          </p:cNvSpPr>
          <p:nvPr>
            <p:ph type="sldNum" sz="quarter" idx="12"/>
          </p:nvPr>
        </p:nvSpPr>
        <p:spPr/>
        <p:txBody>
          <a:bodyPr/>
          <a:lstStyle/>
          <a:p>
            <a:endParaRPr kumimoji="1" lang="zh-CN" altLang="en-US" dirty="0"/>
          </a:p>
        </p:txBody>
      </p:sp>
      <p:sp>
        <p:nvSpPr>
          <p:cNvPr id="4" name="Rectangle 4">
            <a:extLst>
              <a:ext uri="{FF2B5EF4-FFF2-40B4-BE49-F238E27FC236}">
                <a16:creationId xmlns:a16="http://schemas.microsoft.com/office/drawing/2014/main" id="{F29D3147-3D08-D14E-81ED-B6358DB1DEF8}"/>
              </a:ext>
            </a:extLst>
          </p:cNvPr>
          <p:cNvSpPr txBox="1">
            <a:spLocks noChangeArrowheads="1"/>
          </p:cNvSpPr>
          <p:nvPr/>
        </p:nvSpPr>
        <p:spPr>
          <a:xfrm>
            <a:off x="0" y="0"/>
            <a:ext cx="0" cy="0"/>
          </a:xfr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zh-CN" altLang="en-US"/>
              <a:t>课程介绍</a:t>
            </a:r>
          </a:p>
        </p:txBody>
      </p:sp>
      <p:pic>
        <p:nvPicPr>
          <p:cNvPr id="5" name="Picture 4">
            <a:extLst>
              <a:ext uri="{FF2B5EF4-FFF2-40B4-BE49-F238E27FC236}">
                <a16:creationId xmlns:a16="http://schemas.microsoft.com/office/drawing/2014/main" id="{6D2DB578-CBBF-B74C-BF65-CDC14E0A5A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862"/>
          <a:stretch/>
        </p:blipFill>
        <p:spPr bwMode="auto">
          <a:xfrm>
            <a:off x="630238" y="1853155"/>
            <a:ext cx="8056562"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3">
            <a:extLst>
              <a:ext uri="{FF2B5EF4-FFF2-40B4-BE49-F238E27FC236}">
                <a16:creationId xmlns:a16="http://schemas.microsoft.com/office/drawing/2014/main" id="{EA9C847A-0E12-ED4D-97C4-44EFDEDC5AE2}"/>
              </a:ext>
            </a:extLst>
          </p:cNvPr>
          <p:cNvSpPr>
            <a:spLocks noChangeArrowheads="1"/>
          </p:cNvSpPr>
          <p:nvPr/>
        </p:nvSpPr>
        <p:spPr bwMode="auto">
          <a:xfrm>
            <a:off x="543719" y="1287684"/>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lnSpc>
                <a:spcPct val="110000"/>
              </a:lnSpc>
              <a:defRPr/>
            </a:pPr>
            <a:r>
              <a:rPr lang="zh-CN" altLang="en-US" b="1">
                <a:ea typeface="楷体_GB2312" charset="0"/>
              </a:rPr>
              <a:t>思考：操作系统在做什么？</a:t>
            </a:r>
            <a:endParaRPr lang="zh-CN" altLang="en-US" sz="3500" b="1">
              <a:solidFill>
                <a:srgbClr val="FF0000"/>
              </a:solidFill>
              <a:ea typeface="楷体_GB2312" charset="0"/>
            </a:endParaRPr>
          </a:p>
        </p:txBody>
      </p:sp>
    </p:spTree>
    <p:extLst>
      <p:ext uri="{BB962C8B-B14F-4D97-AF65-F5344CB8AC3E}">
        <p14:creationId xmlns:p14="http://schemas.microsoft.com/office/powerpoint/2010/main" val="1612020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10223</TotalTime>
  <Words>7109</Words>
  <Application>Microsoft Office PowerPoint</Application>
  <PresentationFormat>全屏显示(4:3)</PresentationFormat>
  <Paragraphs>719</Paragraphs>
  <Slides>84</Slides>
  <Notes>42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84</vt:i4>
      </vt:variant>
    </vt:vector>
  </HeadingPairs>
  <TitlesOfParts>
    <vt:vector size="102" baseType="lpstr">
      <vt:lpstr>Adobe 仿宋 Std R</vt:lpstr>
      <vt:lpstr>Menlo-Regular</vt:lpstr>
      <vt:lpstr>ZapfDingbatsITC</vt:lpstr>
      <vt:lpstr>仿宋</vt:lpstr>
      <vt:lpstr>仿宋_GB2312</vt:lpstr>
      <vt:lpstr>黑体</vt:lpstr>
      <vt:lpstr>华文楷体</vt:lpstr>
      <vt:lpstr>楷体</vt:lpstr>
      <vt:lpstr>楷体_GB2312</vt:lpstr>
      <vt:lpstr>宋体</vt:lpstr>
      <vt:lpstr>Microsoft YaHei</vt:lpstr>
      <vt:lpstr>Microsoft YaHei</vt:lpstr>
      <vt:lpstr>Arial</vt:lpstr>
      <vt:lpstr>Calibri</vt:lpstr>
      <vt:lpstr>Times New Roman</vt:lpstr>
      <vt:lpstr>Wingdings</vt:lpstr>
      <vt:lpstr>菱形网格 16x9</vt:lpstr>
      <vt:lpstr>VISIO</vt:lpstr>
      <vt:lpstr>操作系统原理与实践</vt:lpstr>
      <vt:lpstr>课程介绍</vt:lpstr>
      <vt:lpstr>课程目标</vt:lpstr>
      <vt:lpstr>课程指标点</vt:lpstr>
      <vt:lpstr>考核方式</vt:lpstr>
      <vt:lpstr>教材&amp;参考书籍</vt:lpstr>
      <vt:lpstr>课程构成</vt:lpstr>
      <vt:lpstr>课程介绍</vt:lpstr>
      <vt:lpstr>PowerPoint 演示文稿</vt:lpstr>
      <vt:lpstr>课程介绍</vt:lpstr>
      <vt:lpstr>课程介绍</vt:lpstr>
      <vt:lpstr>课程介绍</vt:lpstr>
      <vt:lpstr>PowerPoint 演示文稿</vt:lpstr>
      <vt:lpstr>讨论</vt:lpstr>
      <vt:lpstr>讨论</vt:lpstr>
      <vt:lpstr>讨论</vt:lpstr>
      <vt:lpstr>讨论</vt:lpstr>
      <vt:lpstr>讨论</vt:lpstr>
      <vt:lpstr>讨论</vt:lpstr>
      <vt:lpstr>  讨论：操作系统的概念 </vt:lpstr>
      <vt:lpstr>  其它定义（汤 第三版）</vt:lpstr>
      <vt:lpstr>第一章 操作系统概论</vt:lpstr>
      <vt:lpstr>1.1.1 操作系统的目标</vt:lpstr>
      <vt:lpstr>补充：计算机硬件介绍</vt:lpstr>
      <vt:lpstr>PowerPoint 演示文稿</vt:lpstr>
      <vt:lpstr>PowerPoint 演示文稿</vt:lpstr>
      <vt:lpstr>PowerPoint 演示文稿</vt:lpstr>
      <vt:lpstr>PowerPoint 演示文稿</vt:lpstr>
      <vt:lpstr>PowerPoint 演示文稿</vt:lpstr>
      <vt:lpstr>PowerPoint 演示文稿</vt:lpstr>
      <vt:lpstr>1.2 操作系统的发展过程</vt:lpstr>
      <vt:lpstr>1.2.1 未配置操作系统的计算机系统</vt:lpstr>
      <vt:lpstr>1.2.1 未配置操作系统的计算机系统</vt:lpstr>
      <vt:lpstr>1.2.1 未配置操作系统的计算机系统</vt:lpstr>
      <vt:lpstr>PowerPoint 演示文稿</vt:lpstr>
      <vt:lpstr> 1.2.2 单道批处理系统</vt:lpstr>
      <vt:lpstr>1.2.3 多道批处理系统</vt:lpstr>
      <vt:lpstr>PowerPoint 演示文稿</vt:lpstr>
      <vt:lpstr>PowerPoint 演示文稿</vt:lpstr>
      <vt:lpstr>PowerPoint 演示文稿</vt:lpstr>
      <vt:lpstr>PowerPoint 演示文稿</vt:lpstr>
      <vt:lpstr>1.2.4 分时操作系统</vt:lpstr>
      <vt:lpstr> 1.2.5  实时系统</vt:lpstr>
      <vt:lpstr>实时信息处理</vt:lpstr>
      <vt:lpstr>二、实时任务的类型</vt:lpstr>
      <vt:lpstr>三、实时系统的特征</vt:lpstr>
      <vt:lpstr>1.3 操作系统的基本特征 </vt:lpstr>
      <vt:lpstr>1.3.1 并发</vt:lpstr>
      <vt:lpstr> </vt:lpstr>
      <vt:lpstr>1.3.2 共享</vt:lpstr>
      <vt:lpstr>PowerPoint 演示文稿</vt:lpstr>
      <vt:lpstr>1.3.3 虚拟性</vt:lpstr>
      <vt:lpstr>1.3.4 异步性</vt:lpstr>
      <vt:lpstr>1.4 操作系统的主要功能</vt:lpstr>
      <vt:lpstr>1.4.1 处理机管理功能</vt:lpstr>
      <vt:lpstr>1.4.2 存储器管理功能</vt:lpstr>
      <vt:lpstr>1.4.3 设备管理功能</vt:lpstr>
      <vt:lpstr>1.4.4 文件管理功能</vt:lpstr>
      <vt:lpstr>1.4.5  用户接口 </vt:lpstr>
      <vt:lpstr>1.5 OS结构设计 </vt:lpstr>
      <vt:lpstr>传统的操作系统结构 </vt:lpstr>
      <vt:lpstr>1.5.1 无结构操作系统</vt:lpstr>
      <vt:lpstr>1.5.2 模块化OS结构 </vt:lpstr>
      <vt:lpstr>1.5.2 模块化OS结构 </vt:lpstr>
      <vt:lpstr>PowerPoint 演示文稿</vt:lpstr>
      <vt:lpstr> 1.5.3 分层式OS结构 </vt:lpstr>
      <vt:lpstr> 1.5.3 分层式OS结构 </vt:lpstr>
      <vt:lpstr>1.5.4 操作系统层次化体系结构</vt:lpstr>
      <vt:lpstr>1.5.5 微内核OS结构</vt:lpstr>
      <vt:lpstr>PowerPoint 演示文稿</vt:lpstr>
      <vt:lpstr>客户/服务器模式(Client-Server Model)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思政二（续）：华为鸿蒙精神</vt:lpstr>
      <vt:lpstr>思政二（续）：华为鸿蒙精神</vt:lpstr>
      <vt:lpstr>思政二（续）：华为鸿蒙精神</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mupalise@outlook.com</cp:lastModifiedBy>
  <cp:revision>495</cp:revision>
  <dcterms:created xsi:type="dcterms:W3CDTF">2018-03-05T08:16:37Z</dcterms:created>
  <dcterms:modified xsi:type="dcterms:W3CDTF">2025-02-21T04:04:00Z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